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93536" r:id="rId5"/>
    <p:sldMasterId id="2147493538" r:id="rId6"/>
  </p:sldMasterIdLst>
  <p:notesMasterIdLst>
    <p:notesMasterId r:id="rId14"/>
  </p:notesMasterIdLst>
  <p:sldIdLst>
    <p:sldId id="2146847085" r:id="rId7"/>
    <p:sldId id="2146847080" r:id="rId8"/>
    <p:sldId id="2146847081" r:id="rId9"/>
    <p:sldId id="2146847082" r:id="rId10"/>
    <p:sldId id="2146847083" r:id="rId11"/>
    <p:sldId id="2146847084" r:id="rId12"/>
    <p:sldId id="214684707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62833" autoAdjust="0"/>
  </p:normalViewPr>
  <p:slideViewPr>
    <p:cSldViewPr snapToGrid="0">
      <p:cViewPr varScale="1">
        <p:scale>
          <a:sx n="69" d="100"/>
          <a:sy n="69" d="100"/>
        </p:scale>
        <p:origin x="190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C3FC02-6472-413A-9E95-A23489D93D34}" type="datetimeFigureOut">
              <a:t>3/10/2025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2C76A3-DBFD-40C3-BAFA-1666798D9993}" type="slidenum">
              <a:t>‹#›</a:t>
            </a:fld>
            <a:endParaRPr lang="en-US"/>
          </a:p>
        </p:txBody>
      </p:sp>
    </p:spTree>
    <p:extLst>
      <p:ext uri="{BB962C8B-B14F-4D97-AF65-F5344CB8AC3E}">
        <p14:creationId xmlns:p14="http://schemas.microsoft.com/office/powerpoint/2010/main" val="2934974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ewhatuora.govt.nz/for-health-providers/claims-provider-payments-and-entitlements/in-between-travel-settlement/ibt-guaranteed-hour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killsforcare.org.uk/Adult-Social-Care-Workforce-Data/Workforce-intelligence/documents/State-of-the-adult-social-care-sector/The-state-of-the-adult-social-care-sector-and-workforce-in-England-2024.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i="1" dirty="0">
                <a:solidFill>
                  <a:srgbClr val="0E1B26"/>
                </a:solidFill>
                <a:effectLst/>
                <a:latin typeface="Georgia" panose="02040502050405020303" pitchFamily="18" charset="0"/>
                <a:ea typeface="MS PGothic" panose="020B0600070205080204" pitchFamily="34" charset="-128"/>
                <a:cs typeface="Arial" panose="020B0604020202020204" pitchFamily="34" charset="0"/>
              </a:rPr>
              <a:t>Offering</a:t>
            </a:r>
            <a:r>
              <a:rPr lang="en-GB" sz="1800" dirty="0">
                <a:solidFill>
                  <a:srgbClr val="0E1B26"/>
                </a:solidFill>
                <a:effectLst/>
                <a:latin typeface="Georgia" panose="02040502050405020303" pitchFamily="18" charset="0"/>
                <a:ea typeface="MS PGothic" panose="020B0600070205080204" pitchFamily="34" charset="-128"/>
                <a:cs typeface="Arial" panose="020B0604020202020204" pitchFamily="34" charset="0"/>
              </a:rPr>
              <a:t> GH = more security for workers (who want it); avoids a perverse incentive to use agency staff in a sector where continuity of care for people using services is often vitally important</a:t>
            </a:r>
            <a:endParaRPr lang="en-GB" dirty="0"/>
          </a:p>
          <a:p>
            <a:r>
              <a:rPr lang="en-US" dirty="0"/>
              <a:t>GH contract would be based on the hours regularly worked over a set period </a:t>
            </a:r>
          </a:p>
          <a:p>
            <a:endParaRPr lang="en-US" dirty="0"/>
          </a:p>
          <a:p>
            <a:r>
              <a:rPr lang="en-US" dirty="0"/>
              <a:t>Reasonable notice period – current regs set out “up to 7 days” – this would be very long in a SC context! </a:t>
            </a:r>
          </a:p>
          <a:p>
            <a:endParaRPr lang="en-US" dirty="0"/>
          </a:p>
          <a:p>
            <a:r>
              <a:rPr lang="en-US" b="0" i="0" dirty="0">
                <a:solidFill>
                  <a:srgbClr val="212529"/>
                </a:solidFill>
                <a:effectLst/>
                <a:latin typeface="Jost"/>
              </a:rPr>
              <a:t>Govt’s consultation response does acknowledge the concerns of employers as to whether they would be able to offer temporary contracts where there was a genuine need and/or seasonal contracts. The Government has promised further consultation on that and regulations to specify the definition of temporary need.  </a:t>
            </a:r>
            <a:endParaRPr lang="en-GB" dirty="0"/>
          </a:p>
          <a:p>
            <a:endParaRPr lang="en-GB" dirty="0"/>
          </a:p>
          <a:p>
            <a:r>
              <a:rPr lang="en-GB" dirty="0"/>
              <a:t>Proposed amendment to the Bill - remuneration for cancelled or moved shifts – no more than the shift original amount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sng" dirty="0">
                <a:solidFill>
                  <a:srgbClr val="0E1B26"/>
                </a:solidFill>
                <a:effectLst/>
                <a:latin typeface="Arial" panose="020B0604020202020204" pitchFamily="34" charset="0"/>
                <a:ea typeface="MS PGothic" panose="020B0600070205080204" pitchFamily="34" charset="-128"/>
                <a:cs typeface="Arial" panose="020B0604020202020204" pitchFamily="34" charset="0"/>
                <a:hlinkClick r:id="rId3"/>
              </a:rPr>
              <a:t>New Zealand</a:t>
            </a:r>
            <a:r>
              <a:rPr lang="en-GB" sz="1800" dirty="0">
                <a:solidFill>
                  <a:srgbClr val="0E1B26"/>
                </a:solidFill>
                <a:effectLst/>
                <a:latin typeface="Georgia" panose="02040502050405020303" pitchFamily="18" charset="0"/>
                <a:ea typeface="MS PGothic" panose="020B0600070205080204" pitchFamily="34" charset="-128"/>
                <a:cs typeface="Arial" panose="020B0604020202020204" pitchFamily="34" charset="0"/>
              </a:rPr>
              <a:t> provides funding to providers for cancelled shifts in certain instances such as where changes to shifts are unavoidable or arising from temporary circumstances.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E1B26"/>
                </a:solidFill>
                <a:effectLst/>
                <a:latin typeface="Georgia" panose="02040502050405020303" pitchFamily="18" charset="0"/>
                <a:ea typeface="MS PGothic" panose="020B0600070205080204" pitchFamily="34" charset="-128"/>
                <a:cs typeface="Arial" panose="020B0604020202020204" pitchFamily="34" charset="0"/>
              </a:rPr>
              <a:t>Other countries have already taken steps to limit or ban zero-hours contracts in social care. </a:t>
            </a:r>
            <a:r>
              <a:rPr lang="en-GB" sz="1800" dirty="0">
                <a:solidFill>
                  <a:srgbClr val="0E1B26"/>
                </a:solidFill>
                <a:effectLst/>
                <a:latin typeface="Georgia" panose="02040502050405020303" pitchFamily="18" charset="0"/>
                <a:ea typeface="Georgia" panose="02040502050405020303" pitchFamily="18" charset="0"/>
                <a:cs typeface="Georgia" panose="02040502050405020303" pitchFamily="18" charset="0"/>
              </a:rPr>
              <a:t>New Zealand and Norway have banned these contracts outright and replaced them with minimum hours in worker contracts. Meanwhile, Ireland has prohibited them except for certain circumstances such as emergency cover. While Wales did introduce an offer of guaranteed hours for homecare workers into its regulations, some care sector representatives have suggested that this was not widely implemented because of funding constraints. Another approach taken internationally has been to still use zero-hours contracts but tighten up regulation and take steps to improve work security (for example, if workers regularly work a set shift pattern,</a:t>
            </a:r>
            <a:r>
              <a:rPr lang="en-GB" sz="1800" i="1" dirty="0">
                <a:solidFill>
                  <a:srgbClr val="0E1B26"/>
                </a:solidFill>
                <a:effectLst/>
                <a:latin typeface="Aptos" panose="020B0004020202020204" pitchFamily="34" charset="0"/>
                <a:ea typeface="Aptos" panose="020B0004020202020204" pitchFamily="34" charset="0"/>
                <a:cs typeface="Aptos" panose="020B0004020202020204" pitchFamily="34" charset="0"/>
              </a:rPr>
              <a:t> </a:t>
            </a:r>
            <a:r>
              <a:rPr lang="en-GB" sz="1800" dirty="0">
                <a:solidFill>
                  <a:srgbClr val="0E1B26"/>
                </a:solidFill>
                <a:effectLst/>
                <a:latin typeface="Georgia" panose="02040502050405020303" pitchFamily="18" charset="0"/>
                <a:ea typeface="Georgia" panose="02040502050405020303" pitchFamily="18" charset="0"/>
                <a:cs typeface="Georgia" panose="02040502050405020303" pitchFamily="18" charset="0"/>
              </a:rPr>
              <a:t>they must be offered a contract on these terms), as is the case in Finland and the Netherlands. </a:t>
            </a:r>
            <a:endParaRPr lang="en-GB" sz="1800" dirty="0">
              <a:solidFill>
                <a:srgbClr val="0E1B26"/>
              </a:solidFill>
              <a:effectLst/>
              <a:latin typeface="Georgia" panose="02040502050405020303" pitchFamily="18" charset="0"/>
              <a:ea typeface="MS PGothic" panose="020B0600070205080204" pitchFamily="34" charset="-128"/>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012C76A3-DBFD-40C3-BAFA-1666798D9993}" type="slidenum">
              <a:rPr lang="en-GB" smtClean="0"/>
              <a:t>3</a:t>
            </a:fld>
            <a:endParaRPr lang="en-GB"/>
          </a:p>
        </p:txBody>
      </p:sp>
    </p:spTree>
    <p:extLst>
      <p:ext uri="{BB962C8B-B14F-4D97-AF65-F5344CB8AC3E}">
        <p14:creationId xmlns:p14="http://schemas.microsoft.com/office/powerpoint/2010/main" val="2943905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E1B26"/>
                </a:solidFill>
                <a:effectLst/>
                <a:latin typeface="Georgia" panose="02040502050405020303" pitchFamily="18" charset="0"/>
                <a:ea typeface="MS PGothic" panose="020B0600070205080204" pitchFamily="34" charset="-128"/>
                <a:cs typeface="Arial" panose="020B0604020202020204" pitchFamily="34" charset="0"/>
              </a:rPr>
              <a:t>The social care workforce is predominantly female (in England, representing </a:t>
            </a:r>
            <a:r>
              <a:rPr lang="en-GB" sz="1800" b="0" i="0" u="sng" dirty="0">
                <a:solidFill>
                  <a:srgbClr val="0E1B26"/>
                </a:solidFill>
                <a:effectLst/>
                <a:latin typeface="Arial" panose="020B0604020202020204" pitchFamily="34" charset="0"/>
                <a:ea typeface="MS PGothic" panose="020B0600070205080204" pitchFamily="34" charset="-128"/>
                <a:cs typeface="Arial" panose="020B0604020202020204" pitchFamily="34" charset="0"/>
                <a:hlinkClick r:id="rId3"/>
              </a:rPr>
              <a:t>79</a:t>
            </a:r>
            <a:r>
              <a:rPr lang="en-GB" sz="1800" dirty="0">
                <a:solidFill>
                  <a:srgbClr val="0E1B26"/>
                </a:solidFill>
                <a:effectLst/>
                <a:latin typeface="Georgia" panose="02040502050405020303" pitchFamily="18" charset="0"/>
                <a:ea typeface="MS PGothic" panose="020B0600070205080204" pitchFamily="34" charset="-128"/>
                <a:cs typeface="Arial" panose="020B0604020202020204" pitchFamily="34" charset="0"/>
              </a:rPr>
              <a:t>% of the workforce) and many staff hold caring responsibilities.</a:t>
            </a:r>
          </a:p>
          <a:p>
            <a:r>
              <a:rPr lang="en-US" sz="1800" dirty="0">
                <a:solidFill>
                  <a:srgbClr val="0E1B26"/>
                </a:solidFill>
                <a:effectLst/>
                <a:latin typeface="Georgia" panose="02040502050405020303" pitchFamily="18" charset="0"/>
                <a:ea typeface="MS PGothic" panose="020B0600070205080204" pitchFamily="34" charset="-128"/>
                <a:cs typeface="Arial" panose="020B0604020202020204" pitchFamily="34" charset="0"/>
              </a:rPr>
              <a:t>Family leave – removing the qualifying period for paternity leave and ordinary parental leave (so employees have the right from the first day of employment), and expanding eligibility for bereavement leave.</a:t>
            </a:r>
            <a:endParaRPr lang="en-GB" sz="1800" dirty="0">
              <a:solidFill>
                <a:srgbClr val="0E1B26"/>
              </a:solidFill>
              <a:effectLst/>
              <a:latin typeface="Georgia" panose="02040502050405020303" pitchFamily="18" charset="0"/>
              <a:ea typeface="MS PGothic" panose="020B0600070205080204" pitchFamily="34" charset="-128"/>
              <a:cs typeface="Arial" panose="020B0604020202020204" pitchFamily="34" charset="0"/>
            </a:endParaRPr>
          </a:p>
          <a:p>
            <a:r>
              <a:rPr lang="en-GB" sz="1800" dirty="0">
                <a:solidFill>
                  <a:srgbClr val="0E1B26"/>
                </a:solidFill>
                <a:effectLst/>
                <a:latin typeface="Georgia" panose="02040502050405020303" pitchFamily="18" charset="0"/>
                <a:ea typeface="MS PGothic" panose="020B0600070205080204" pitchFamily="34" charset="-128"/>
                <a:cs typeface="Arial" panose="020B0604020202020204" pitchFamily="34" charset="0"/>
              </a:rPr>
              <a:t>Relationships covered by bereavement leave to be expanded, beyond parents who lose a child </a:t>
            </a:r>
          </a:p>
          <a:p>
            <a:endParaRPr lang="en-GB" sz="1800" dirty="0">
              <a:solidFill>
                <a:srgbClr val="0E1B26"/>
              </a:solidFill>
              <a:effectLst/>
              <a:latin typeface="Georgia" panose="02040502050405020303" pitchFamily="18" charset="0"/>
              <a:ea typeface="MS PGothic" panose="020B0600070205080204" pitchFamily="34" charset="-128"/>
              <a:cs typeface="Arial" panose="020B0604020202020204" pitchFamily="34" charset="0"/>
            </a:endParaRPr>
          </a:p>
          <a:p>
            <a:r>
              <a:rPr lang="en-US" sz="1800" dirty="0">
                <a:solidFill>
                  <a:srgbClr val="0E1B26"/>
                </a:solidFill>
                <a:effectLst/>
                <a:latin typeface="Georgia" panose="02040502050405020303" pitchFamily="18" charset="0"/>
                <a:ea typeface="MS PGothic" panose="020B0600070205080204" pitchFamily="34" charset="-128"/>
                <a:cs typeface="Arial" panose="020B0604020202020204" pitchFamily="34" charset="0"/>
              </a:rPr>
              <a:t>Unfair dismissal – removing the two-year qualifying period (so employees are protected from unfair dismissal from the first day of employment), subject to a potential probationary period.</a:t>
            </a:r>
            <a:endParaRPr lang="en-GB" sz="1800" dirty="0">
              <a:solidFill>
                <a:srgbClr val="0E1B26"/>
              </a:solidFill>
              <a:effectLst/>
              <a:latin typeface="Georgia" panose="02040502050405020303" pitchFamily="18" charset="0"/>
              <a:ea typeface="MS PGothic" panose="020B0600070205080204" pitchFamily="34" charset="-128"/>
              <a:cs typeface="Arial" panose="020B0604020202020204" pitchFamily="34" charset="0"/>
            </a:endParaRPr>
          </a:p>
          <a:p>
            <a:endParaRPr lang="en-GB" sz="1800" dirty="0">
              <a:solidFill>
                <a:srgbClr val="0E1B26"/>
              </a:solidFill>
              <a:effectLst/>
              <a:latin typeface="Georgia" panose="02040502050405020303" pitchFamily="18" charset="0"/>
              <a:ea typeface="MS PGothic" panose="020B0600070205080204" pitchFamily="34" charset="-128"/>
              <a:cs typeface="Arial" panose="020B0604020202020204" pitchFamily="34" charset="0"/>
            </a:endParaRPr>
          </a:p>
          <a:p>
            <a:r>
              <a:rPr lang="en-GB" sz="1800" dirty="0">
                <a:solidFill>
                  <a:srgbClr val="0E1B26"/>
                </a:solidFill>
                <a:effectLst/>
                <a:latin typeface="Georgia" panose="02040502050405020303" pitchFamily="18" charset="0"/>
                <a:ea typeface="MS PGothic" panose="020B0600070205080204" pitchFamily="34" charset="-128"/>
                <a:cs typeface="Arial" panose="020B0604020202020204" pitchFamily="34" charset="0"/>
              </a:rPr>
              <a:t>Flexible working: Care work is valued by many social care staff because it can allow flexibility around other commitments such as caring responsibilities. </a:t>
            </a:r>
          </a:p>
          <a:p>
            <a:r>
              <a:rPr lang="en-GB" sz="1800" dirty="0">
                <a:solidFill>
                  <a:srgbClr val="0E1B26"/>
                </a:solidFill>
                <a:effectLst/>
                <a:latin typeface="Georgia" panose="02040502050405020303" pitchFamily="18" charset="0"/>
                <a:ea typeface="MS PGothic" panose="020B0600070205080204" pitchFamily="34" charset="-128"/>
                <a:cs typeface="Arial" panose="020B0604020202020204" pitchFamily="34" charset="0"/>
              </a:rPr>
              <a:t>Requesting flexible working from day 1 is already a statutory right; what the Bill does is requires employers to give the reason for refusing applications for flexible working (</a:t>
            </a:r>
            <a:r>
              <a:rPr lang="en-GB" sz="1800" dirty="0" err="1">
                <a:solidFill>
                  <a:srgbClr val="0E1B26"/>
                </a:solidFill>
                <a:effectLst/>
                <a:latin typeface="Georgia" panose="02040502050405020303" pitchFamily="18" charset="0"/>
                <a:ea typeface="MS PGothic" panose="020B0600070205080204" pitchFamily="34" charset="-128"/>
                <a:cs typeface="Arial" panose="020B0604020202020204" pitchFamily="34" charset="0"/>
              </a:rPr>
              <a:t>eg</a:t>
            </a:r>
            <a:r>
              <a:rPr lang="en-GB" sz="1800" dirty="0">
                <a:solidFill>
                  <a:srgbClr val="0E1B26"/>
                </a:solidFill>
                <a:effectLst/>
                <a:latin typeface="Georgia" panose="02040502050405020303" pitchFamily="18" charset="0"/>
                <a:ea typeface="MS PGothic" panose="020B0600070205080204" pitchFamily="34" charset="-128"/>
                <a:cs typeface="Arial" panose="020B0604020202020204" pitchFamily="34" charset="0"/>
              </a:rPr>
              <a:t>, burden of additional costs or inability to recruit additional staff)</a:t>
            </a:r>
            <a:endParaRPr lang="en-US" dirty="0"/>
          </a:p>
          <a:p>
            <a:r>
              <a:rPr lang="en-US" dirty="0"/>
              <a:t>As these are widespread major problems in the social care sector, we are concerned most social care employers could refuse employee applications on these grounds. </a:t>
            </a:r>
          </a:p>
          <a:p>
            <a:r>
              <a:rPr lang="en-US" dirty="0"/>
              <a:t>As a result, social care workers </a:t>
            </a:r>
            <a:r>
              <a:rPr lang="en-US" u="sng" dirty="0"/>
              <a:t>may opt to remain on zero-hours contracts for the flexibility it offers</a:t>
            </a:r>
            <a:r>
              <a:rPr lang="en-US" dirty="0"/>
              <a:t>.</a:t>
            </a:r>
          </a:p>
          <a:p>
            <a:endParaRPr lang="en-US" dirty="0"/>
          </a:p>
          <a:p>
            <a:r>
              <a:rPr lang="en-US" dirty="0"/>
              <a:t>Worth noting some wider measures around protections against dismissal, for pregnant women and new mothers either on or returning from maternity leave</a:t>
            </a:r>
          </a:p>
          <a:p>
            <a:endParaRPr lang="en-US" dirty="0"/>
          </a:p>
          <a:p>
            <a:r>
              <a:rPr lang="en-US" dirty="0"/>
              <a:t>Germany – govt grants for childcare services tailored around specific working hours of care staff</a:t>
            </a:r>
            <a:r>
              <a:rPr lang="en-GB" dirty="0"/>
              <a:t>. Additional 7 days AL in 2022, 9 days in 2023 and 2024</a:t>
            </a:r>
            <a:endParaRPr lang="en-US" dirty="0"/>
          </a:p>
        </p:txBody>
      </p:sp>
      <p:sp>
        <p:nvSpPr>
          <p:cNvPr id="4" name="Slide Number Placeholder 3"/>
          <p:cNvSpPr>
            <a:spLocks noGrp="1"/>
          </p:cNvSpPr>
          <p:nvPr>
            <p:ph type="sldNum" sz="quarter" idx="5"/>
          </p:nvPr>
        </p:nvSpPr>
        <p:spPr/>
        <p:txBody>
          <a:bodyPr/>
          <a:lstStyle/>
          <a:p>
            <a:fld id="{012C76A3-DBFD-40C3-BAFA-1666798D9993}" type="slidenum">
              <a:rPr lang="en-GB" smtClean="0"/>
              <a:t>4</a:t>
            </a:fld>
            <a:endParaRPr lang="en-GB"/>
          </a:p>
        </p:txBody>
      </p:sp>
    </p:spTree>
    <p:extLst>
      <p:ext uri="{BB962C8B-B14F-4D97-AF65-F5344CB8AC3E}">
        <p14:creationId xmlns:p14="http://schemas.microsoft.com/office/powerpoint/2010/main" val="3584258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rPr>
              <a:t>More specifically: the weekly rate of statutory sick pay in Great Britain would be the lower of £118.75 (in April 2025) or 80% of an employee’s weekly earnings. </a:t>
            </a:r>
          </a:p>
          <a:p>
            <a:r>
              <a:rPr lang="en-US" sz="1800" dirty="0">
                <a:effectLst/>
              </a:rPr>
              <a:t>Government’s position on the 80% rate is: “</a:t>
            </a:r>
            <a:r>
              <a:rPr lang="en-US" sz="2800" b="0" i="0" dirty="0">
                <a:solidFill>
                  <a:srgbClr val="0B0C0C"/>
                </a:solidFill>
                <a:effectLst/>
                <a:latin typeface="GDS Transport"/>
              </a:rPr>
              <a:t>strikes the right balance between providing the financial security that our lowest earners need, retaining the incentives to return to work when appropriate, and limiting the costs to businesses”</a:t>
            </a:r>
          </a:p>
          <a:p>
            <a:r>
              <a:rPr lang="en-US" sz="2800" b="0" i="0" dirty="0">
                <a:solidFill>
                  <a:srgbClr val="0B0C0C"/>
                </a:solidFill>
                <a:effectLst/>
                <a:latin typeface="GDS Transport"/>
              </a:rPr>
              <a:t>The govt did not consult on the actual rate of SSP for employees (</a:t>
            </a:r>
            <a:r>
              <a:rPr lang="en-US" sz="2800" b="0" i="0" dirty="0" err="1">
                <a:solidFill>
                  <a:srgbClr val="0B0C0C"/>
                </a:solidFill>
                <a:effectLst/>
                <a:latin typeface="GDS Transport"/>
              </a:rPr>
              <a:t>ie</a:t>
            </a:r>
            <a:r>
              <a:rPr lang="en-US" sz="2800" b="0" i="0" dirty="0">
                <a:solidFill>
                  <a:srgbClr val="0B0C0C"/>
                </a:solidFill>
                <a:effectLst/>
                <a:latin typeface="GDS Transport"/>
              </a:rPr>
              <a:t> £116.75/ 118.75) but noted many have called for increases to this, in line with NLW or as % of salary. The govt said employers could increase occupational sick pay.</a:t>
            </a:r>
            <a:endParaRPr lang="en-US" sz="1800" dirty="0">
              <a:effectLst/>
            </a:endParaRPr>
          </a:p>
          <a:p>
            <a:r>
              <a:rPr lang="en-US" sz="1800" dirty="0">
                <a:effectLst/>
              </a:rPr>
              <a:t>Small employer = 250 employees or less</a:t>
            </a:r>
            <a:endParaRPr lang="en-GB" dirty="0"/>
          </a:p>
        </p:txBody>
      </p:sp>
      <p:sp>
        <p:nvSpPr>
          <p:cNvPr id="4" name="Slide Number Placeholder 3"/>
          <p:cNvSpPr>
            <a:spLocks noGrp="1"/>
          </p:cNvSpPr>
          <p:nvPr>
            <p:ph type="sldNum" sz="quarter" idx="5"/>
          </p:nvPr>
        </p:nvSpPr>
        <p:spPr/>
        <p:txBody>
          <a:bodyPr/>
          <a:lstStyle/>
          <a:p>
            <a:fld id="{012C76A3-DBFD-40C3-BAFA-1666798D9993}" type="slidenum">
              <a:rPr lang="en-GB" smtClean="0"/>
              <a:t>5</a:t>
            </a:fld>
            <a:endParaRPr lang="en-GB"/>
          </a:p>
        </p:txBody>
      </p:sp>
    </p:spTree>
    <p:extLst>
      <p:ext uri="{BB962C8B-B14F-4D97-AF65-F5344CB8AC3E}">
        <p14:creationId xmlns:p14="http://schemas.microsoft.com/office/powerpoint/2010/main" val="1616384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E1B26"/>
                </a:solidFill>
                <a:effectLst/>
                <a:latin typeface="Georgia" panose="02040502050405020303" pitchFamily="18" charset="0"/>
                <a:ea typeface="MS PGothic" panose="020B0600070205080204" pitchFamily="34" charset="-128"/>
                <a:cs typeface="Arial" panose="020B0604020202020204" pitchFamily="34" charset="0"/>
              </a:rPr>
              <a:t>The Bill establishes the first legally binding mechanism to enforce and uphold minimum pay, terms and conditions and other policies – giving government the levers it needs to create a more competitive offer.</a:t>
            </a:r>
          </a:p>
          <a:p>
            <a:endParaRPr lang="en-US" dirty="0"/>
          </a:p>
          <a:p>
            <a:r>
              <a:rPr lang="en-US" dirty="0"/>
              <a:t>NB the bodies in Scotland and Wales could be setup to cover both adult and </a:t>
            </a:r>
            <a:r>
              <a:rPr lang="en-US" dirty="0" err="1"/>
              <a:t>childrens</a:t>
            </a:r>
            <a:r>
              <a:rPr lang="en-US" dirty="0"/>
              <a:t> SC.</a:t>
            </a:r>
          </a:p>
          <a:p>
            <a:endParaRPr lang="en-GB" dirty="0"/>
          </a:p>
        </p:txBody>
      </p:sp>
      <p:sp>
        <p:nvSpPr>
          <p:cNvPr id="4" name="Slide Number Placeholder 3"/>
          <p:cNvSpPr>
            <a:spLocks noGrp="1"/>
          </p:cNvSpPr>
          <p:nvPr>
            <p:ph type="sldNum" sz="quarter" idx="5"/>
          </p:nvPr>
        </p:nvSpPr>
        <p:spPr/>
        <p:txBody>
          <a:bodyPr/>
          <a:lstStyle/>
          <a:p>
            <a:fld id="{012C76A3-DBFD-40C3-BAFA-1666798D9993}" type="slidenum">
              <a:rPr lang="en-GB" smtClean="0"/>
              <a:t>6</a:t>
            </a:fld>
            <a:endParaRPr lang="en-GB"/>
          </a:p>
        </p:txBody>
      </p:sp>
    </p:spTree>
    <p:extLst>
      <p:ext uri="{BB962C8B-B14F-4D97-AF65-F5344CB8AC3E}">
        <p14:creationId xmlns:p14="http://schemas.microsoft.com/office/powerpoint/2010/main" val="4171561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ver">
    <p:bg>
      <p:bgPr>
        <a:solidFill>
          <a:schemeClr val="accent2"/>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609600" y="2180799"/>
            <a:ext cx="8365067" cy="0"/>
          </a:xfrm>
          <a:prstGeom prst="line">
            <a:avLst/>
          </a:prstGeom>
          <a:ln>
            <a:solidFill>
              <a:srgbClr val="F4F4F4"/>
            </a:solidFill>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userDrawn="1"/>
        </p:nvCxnSpPr>
        <p:spPr>
          <a:xfrm>
            <a:off x="610175" y="4475620"/>
            <a:ext cx="8364492" cy="0"/>
          </a:xfrm>
          <a:prstGeom prst="line">
            <a:avLst/>
          </a:prstGeom>
          <a:ln>
            <a:solidFill>
              <a:srgbClr val="F4F4F4"/>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0" hasCustomPrompt="1"/>
          </p:nvPr>
        </p:nvSpPr>
        <p:spPr>
          <a:xfrm>
            <a:off x="608472" y="2456735"/>
            <a:ext cx="8366195" cy="1684867"/>
          </a:xfrm>
        </p:spPr>
        <p:txBody>
          <a:bodyPr anchor="ctr">
            <a:normAutofit/>
          </a:bodyPr>
          <a:lstStyle>
            <a:lvl1pPr>
              <a:defRPr sz="6000" b="1">
                <a:latin typeface="+mj-lt"/>
              </a:defRPr>
            </a:lvl1pPr>
          </a:lstStyle>
          <a:p>
            <a:pPr lvl="0"/>
            <a:r>
              <a:rPr lang="en-GB"/>
              <a:t>Click to edit Master title style</a:t>
            </a:r>
            <a:endParaRPr lang="en-US"/>
          </a:p>
        </p:txBody>
      </p:sp>
    </p:spTree>
    <p:extLst>
      <p:ext uri="{BB962C8B-B14F-4D97-AF65-F5344CB8AC3E}">
        <p14:creationId xmlns:p14="http://schemas.microsoft.com/office/powerpoint/2010/main" val="2125134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ver">
    <p:bg>
      <p:bgPr>
        <a:solidFill>
          <a:schemeClr val="accent2"/>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609600" y="2180799"/>
            <a:ext cx="8365067" cy="0"/>
          </a:xfrm>
          <a:prstGeom prst="line">
            <a:avLst/>
          </a:prstGeom>
          <a:ln>
            <a:solidFill>
              <a:srgbClr val="F4F4F4"/>
            </a:solidFill>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userDrawn="1"/>
        </p:nvCxnSpPr>
        <p:spPr>
          <a:xfrm>
            <a:off x="610175" y="4475620"/>
            <a:ext cx="8364492" cy="0"/>
          </a:xfrm>
          <a:prstGeom prst="line">
            <a:avLst/>
          </a:prstGeom>
          <a:ln>
            <a:solidFill>
              <a:srgbClr val="F4F4F4"/>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0" hasCustomPrompt="1"/>
          </p:nvPr>
        </p:nvSpPr>
        <p:spPr>
          <a:xfrm>
            <a:off x="608472" y="2456735"/>
            <a:ext cx="8366195" cy="1684867"/>
          </a:xfrm>
        </p:spPr>
        <p:txBody>
          <a:bodyPr anchor="ctr">
            <a:normAutofit/>
          </a:bodyPr>
          <a:lstStyle>
            <a:lvl1pPr>
              <a:defRPr sz="6000" b="1">
                <a:latin typeface="+mj-lt"/>
              </a:defRPr>
            </a:lvl1pPr>
          </a:lstStyle>
          <a:p>
            <a:pPr lvl="0"/>
            <a:r>
              <a:rPr lang="en-GB"/>
              <a:t>Click to edit Master title style</a:t>
            </a:r>
            <a:endParaRPr lang="en-US"/>
          </a:p>
        </p:txBody>
      </p:sp>
    </p:spTree>
    <p:extLst>
      <p:ext uri="{BB962C8B-B14F-4D97-AF65-F5344CB8AC3E}">
        <p14:creationId xmlns:p14="http://schemas.microsoft.com/office/powerpoint/2010/main" val="1985183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3074" name="Picture 2" descr="X:\Communications\Digital\Website upgrade project\Branding\Office templates\FINAL\cover-new.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l="5833" t="27826" r="5417"/>
          <a:stretch/>
        </p:blipFill>
        <p:spPr bwMode="auto">
          <a:xfrm>
            <a:off x="592667" y="677334"/>
            <a:ext cx="10820400" cy="1756833"/>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type="body" sz="quarter" idx="12" hasCustomPrompt="1"/>
          </p:nvPr>
        </p:nvSpPr>
        <p:spPr>
          <a:xfrm>
            <a:off x="582717" y="5358938"/>
            <a:ext cx="8696748" cy="529533"/>
          </a:xfrm>
          <a:prstGeom prst="rect">
            <a:avLst/>
          </a:prstGeom>
        </p:spPr>
        <p:txBody>
          <a:bodyPr anchor="t"/>
          <a:lstStyle>
            <a:lvl1pPr marL="0" indent="0">
              <a:buNone/>
              <a:defRPr>
                <a:solidFill>
                  <a:schemeClr val="bg2"/>
                </a:solidFill>
              </a:defRPr>
            </a:lvl1pPr>
          </a:lstStyle>
          <a:p>
            <a:pPr lvl="0"/>
            <a:r>
              <a:rPr lang="en-GB"/>
              <a:t>Click to edit master text styles</a:t>
            </a:r>
          </a:p>
        </p:txBody>
      </p:sp>
      <p:sp>
        <p:nvSpPr>
          <p:cNvPr id="9" name="Text Placeholder 2"/>
          <p:cNvSpPr>
            <a:spLocks noGrp="1"/>
          </p:cNvSpPr>
          <p:nvPr>
            <p:ph type="body" sz="quarter" idx="13" hasCustomPrompt="1"/>
          </p:nvPr>
        </p:nvSpPr>
        <p:spPr>
          <a:xfrm>
            <a:off x="582083" y="2434167"/>
            <a:ext cx="9103784" cy="1504972"/>
          </a:xfrm>
        </p:spPr>
        <p:txBody>
          <a:bodyPr anchor="t">
            <a:noAutofit/>
          </a:bodyPr>
          <a:lstStyle>
            <a:lvl1pPr marL="0" indent="0">
              <a:buNone/>
              <a:defRPr sz="5333" b="1" baseline="0">
                <a:solidFill>
                  <a:schemeClr val="bg2"/>
                </a:solidFill>
                <a:latin typeface="+mj-lt"/>
              </a:defRPr>
            </a:lvl1pPr>
          </a:lstStyle>
          <a:p>
            <a:pPr lvl="0"/>
            <a:r>
              <a:rPr lang="en-GB"/>
              <a:t>Click to edit Master title style (maximum two lines)</a:t>
            </a:r>
            <a:endParaRPr lang="en-US"/>
          </a:p>
        </p:txBody>
      </p:sp>
      <p:sp>
        <p:nvSpPr>
          <p:cNvPr id="10" name="Text Placeholder 17"/>
          <p:cNvSpPr>
            <a:spLocks noGrp="1"/>
          </p:cNvSpPr>
          <p:nvPr>
            <p:ph type="body" sz="quarter" idx="15" hasCustomPrompt="1"/>
          </p:nvPr>
        </p:nvSpPr>
        <p:spPr>
          <a:xfrm>
            <a:off x="582085" y="4424893"/>
            <a:ext cx="8697383" cy="636924"/>
          </a:xfrm>
        </p:spPr>
        <p:txBody>
          <a:bodyPr anchor="t">
            <a:normAutofit/>
          </a:bodyPr>
          <a:lstStyle>
            <a:lvl1pPr marL="0" indent="0">
              <a:buNone/>
              <a:defRPr sz="4000">
                <a:solidFill>
                  <a:schemeClr val="bg2"/>
                </a:solidFill>
                <a:latin typeface="+mj-lt"/>
              </a:defRPr>
            </a:lvl1pPr>
          </a:lstStyle>
          <a:p>
            <a:pPr lvl="0"/>
            <a:r>
              <a:rPr lang="en-GB"/>
              <a:t>Click to edit Master subtitle style</a:t>
            </a:r>
            <a:endParaRPr lang="en-US"/>
          </a:p>
        </p:txBody>
      </p:sp>
      <p:pic>
        <p:nvPicPr>
          <p:cNvPr id="11" name="Picture 10" descr="nuffieldtrust-01.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72000" y="6053677"/>
            <a:ext cx="1920000" cy="804324"/>
          </a:xfrm>
          <a:prstGeom prst="rect">
            <a:avLst/>
          </a:prstGeom>
        </p:spPr>
      </p:pic>
    </p:spTree>
    <p:extLst>
      <p:ext uri="{BB962C8B-B14F-4D97-AF65-F5344CB8AC3E}">
        <p14:creationId xmlns:p14="http://schemas.microsoft.com/office/powerpoint/2010/main" val="1899308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fld id="{21071A8C-5F9A-4D4E-80A0-8A0A131F074E}" type="slidenum">
              <a:rPr lang="en-US" smtClean="0"/>
              <a:pPr/>
              <a:t>‹#›</a:t>
            </a:fld>
            <a:endParaRPr lang="en-US"/>
          </a:p>
        </p:txBody>
      </p:sp>
      <p:sp>
        <p:nvSpPr>
          <p:cNvPr id="8" name="Text Placeholder 6"/>
          <p:cNvSpPr>
            <a:spLocks noGrp="1"/>
          </p:cNvSpPr>
          <p:nvPr>
            <p:ph type="body" sz="quarter" idx="12"/>
          </p:nvPr>
        </p:nvSpPr>
        <p:spPr>
          <a:xfrm>
            <a:off x="609600" y="1557867"/>
            <a:ext cx="10972800" cy="45677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nuffieldtrust-01.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71999" y="6053677"/>
            <a:ext cx="1920000" cy="804324"/>
          </a:xfrm>
          <a:prstGeom prst="rect">
            <a:avLst/>
          </a:prstGeom>
        </p:spPr>
      </p:pic>
    </p:spTree>
    <p:extLst>
      <p:ext uri="{BB962C8B-B14F-4D97-AF65-F5344CB8AC3E}">
        <p14:creationId xmlns:p14="http://schemas.microsoft.com/office/powerpoint/2010/main" val="1591341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Subtitle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fld id="{21071A8C-5F9A-4D4E-80A0-8A0A131F074E}" type="slidenum">
              <a:rPr lang="en-US" smtClean="0"/>
              <a:pPr/>
              <a:t>‹#›</a:t>
            </a:fld>
            <a:endParaRPr lang="en-US"/>
          </a:p>
        </p:txBody>
      </p:sp>
      <p:sp>
        <p:nvSpPr>
          <p:cNvPr id="9" name="Text Placeholder 7"/>
          <p:cNvSpPr>
            <a:spLocks noGrp="1"/>
          </p:cNvSpPr>
          <p:nvPr>
            <p:ph type="body" sz="quarter" idx="16" hasCustomPrompt="1"/>
          </p:nvPr>
        </p:nvSpPr>
        <p:spPr>
          <a:xfrm>
            <a:off x="582085" y="1478469"/>
            <a:ext cx="11000316" cy="847747"/>
          </a:xfrm>
        </p:spPr>
        <p:txBody>
          <a:bodyPr anchor="ctr">
            <a:noAutofit/>
          </a:bodyPr>
          <a:lstStyle>
            <a:lvl1pPr>
              <a:defRPr sz="3333">
                <a:latin typeface="+mj-lt"/>
              </a:defRPr>
            </a:lvl1pPr>
          </a:lstStyle>
          <a:p>
            <a:pPr lvl="0"/>
            <a:r>
              <a:rPr lang="en-GB"/>
              <a:t>Click to edit Master subtitle style</a:t>
            </a:r>
            <a:endParaRPr lang="en-US"/>
          </a:p>
        </p:txBody>
      </p:sp>
      <p:sp>
        <p:nvSpPr>
          <p:cNvPr id="11" name="Text Placeholder 6"/>
          <p:cNvSpPr>
            <a:spLocks noGrp="1"/>
          </p:cNvSpPr>
          <p:nvPr>
            <p:ph type="body" sz="quarter" idx="12"/>
          </p:nvPr>
        </p:nvSpPr>
        <p:spPr>
          <a:xfrm>
            <a:off x="609600" y="2573867"/>
            <a:ext cx="10972800" cy="35517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nuffieldtrust-01.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72029" y="6054293"/>
            <a:ext cx="1920000" cy="804324"/>
          </a:xfrm>
          <a:prstGeom prst="rect">
            <a:avLst/>
          </a:prstGeom>
        </p:spPr>
      </p:pic>
    </p:spTree>
    <p:extLst>
      <p:ext uri="{BB962C8B-B14F-4D97-AF65-F5344CB8AC3E}">
        <p14:creationId xmlns:p14="http://schemas.microsoft.com/office/powerpoint/2010/main" val="115603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fld id="{21071A8C-5F9A-4D4E-80A0-8A0A131F074E}" type="slidenum">
              <a:rPr lang="en-US" smtClean="0"/>
              <a:pPr/>
              <a:t>‹#›</a:t>
            </a:fld>
            <a:endParaRPr lang="en-US"/>
          </a:p>
        </p:txBody>
      </p:sp>
      <p:sp>
        <p:nvSpPr>
          <p:cNvPr id="8" name="Text Placeholder 6"/>
          <p:cNvSpPr>
            <a:spLocks noGrp="1"/>
          </p:cNvSpPr>
          <p:nvPr>
            <p:ph type="body" sz="quarter" idx="13" hasCustomPrompt="1"/>
          </p:nvPr>
        </p:nvSpPr>
        <p:spPr>
          <a:xfrm>
            <a:off x="6158400" y="1507067"/>
            <a:ext cx="5424000" cy="4618567"/>
          </a:xfrm>
        </p:spPr>
        <p:txBody>
          <a:bodyPr/>
          <a:lstStyle>
            <a:lvl1pPr marL="609585" indent="-609585">
              <a:buFont typeface="Wingdings" charset="2"/>
              <a:buAutoNum type="arabicPlain"/>
              <a:defRPr/>
            </a:lvl1pPr>
          </a:lstStyle>
          <a:p>
            <a:pPr lvl="0"/>
            <a:r>
              <a:rPr lang="en-GB"/>
              <a:t>Bullet points</a:t>
            </a:r>
          </a:p>
          <a:p>
            <a:pPr lvl="0"/>
            <a:r>
              <a:rPr lang="en-GB"/>
              <a:t>Bullet points</a:t>
            </a:r>
          </a:p>
          <a:p>
            <a:pPr lvl="0"/>
            <a:r>
              <a:rPr lang="en-GB"/>
              <a:t>Bullet points</a:t>
            </a:r>
            <a:endParaRPr lang="en-US"/>
          </a:p>
        </p:txBody>
      </p:sp>
      <p:sp>
        <p:nvSpPr>
          <p:cNvPr id="10" name="Text Placeholder 6"/>
          <p:cNvSpPr>
            <a:spLocks noGrp="1"/>
          </p:cNvSpPr>
          <p:nvPr>
            <p:ph type="body" sz="quarter" idx="14" hasCustomPrompt="1"/>
          </p:nvPr>
        </p:nvSpPr>
        <p:spPr>
          <a:xfrm>
            <a:off x="609600" y="1507067"/>
            <a:ext cx="5376000" cy="4618567"/>
          </a:xfrm>
        </p:spPr>
        <p:txBody>
          <a:bodyPr/>
          <a:lstStyle>
            <a:lvl1pPr marL="609585" indent="-609585">
              <a:buFont typeface="Wingdings" charset="2"/>
              <a:buAutoNum type="arabicPlain"/>
              <a:defRPr/>
            </a:lvl1pPr>
          </a:lstStyle>
          <a:p>
            <a:pPr lvl="0"/>
            <a:r>
              <a:rPr lang="en-GB"/>
              <a:t>Bullet points</a:t>
            </a:r>
          </a:p>
          <a:p>
            <a:pPr lvl="0"/>
            <a:r>
              <a:rPr lang="en-GB"/>
              <a:t>Bullet points</a:t>
            </a:r>
          </a:p>
          <a:p>
            <a:pPr lvl="0"/>
            <a:r>
              <a:rPr lang="en-GB"/>
              <a:t>Bullet points</a:t>
            </a:r>
            <a:endParaRPr lang="en-US"/>
          </a:p>
        </p:txBody>
      </p:sp>
      <p:pic>
        <p:nvPicPr>
          <p:cNvPr id="6" name="Picture 5" descr="nuffieldtrust-01.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72027" y="6060781"/>
            <a:ext cx="1920000" cy="804324"/>
          </a:xfrm>
          <a:prstGeom prst="rect">
            <a:avLst/>
          </a:prstGeom>
        </p:spPr>
      </p:pic>
    </p:spTree>
    <p:extLst>
      <p:ext uri="{BB962C8B-B14F-4D97-AF65-F5344CB8AC3E}">
        <p14:creationId xmlns:p14="http://schemas.microsoft.com/office/powerpoint/2010/main" val="2405943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fld id="{21071A8C-5F9A-4D4E-80A0-8A0A131F074E}" type="slidenum">
              <a:rPr lang="en-US" smtClean="0"/>
              <a:pPr/>
              <a:t>‹#›</a:t>
            </a:fld>
            <a:endParaRPr lang="en-US"/>
          </a:p>
        </p:txBody>
      </p:sp>
      <p:sp>
        <p:nvSpPr>
          <p:cNvPr id="8" name="Chart Placeholder 6"/>
          <p:cNvSpPr>
            <a:spLocks noGrp="1"/>
          </p:cNvSpPr>
          <p:nvPr>
            <p:ph type="chart" sz="quarter" idx="13"/>
          </p:nvPr>
        </p:nvSpPr>
        <p:spPr>
          <a:xfrm>
            <a:off x="609600" y="1540934"/>
            <a:ext cx="10972800" cy="4584700"/>
          </a:xfrm>
        </p:spPr>
        <p:txBody>
          <a:bodyPr/>
          <a:lstStyle/>
          <a:p>
            <a:r>
              <a:rPr lang="en-US"/>
              <a:t>Click icon to add chart</a:t>
            </a:r>
          </a:p>
        </p:txBody>
      </p:sp>
      <p:pic>
        <p:nvPicPr>
          <p:cNvPr id="5" name="Picture 4" descr="nuffieldtrust-01.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72000" y="6060162"/>
            <a:ext cx="1920000" cy="804324"/>
          </a:xfrm>
          <a:prstGeom prst="rect">
            <a:avLst/>
          </a:prstGeom>
        </p:spPr>
      </p:pic>
    </p:spTree>
    <p:extLst>
      <p:ext uri="{BB962C8B-B14F-4D97-AF65-F5344CB8AC3E}">
        <p14:creationId xmlns:p14="http://schemas.microsoft.com/office/powerpoint/2010/main" val="2822409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fld id="{21071A8C-5F9A-4D4E-80A0-8A0A131F074E}" type="slidenum">
              <a:rPr lang="en-US" smtClean="0"/>
              <a:pPr/>
              <a:t>‹#›</a:t>
            </a:fld>
            <a:endParaRPr lang="en-US"/>
          </a:p>
        </p:txBody>
      </p:sp>
      <p:sp>
        <p:nvSpPr>
          <p:cNvPr id="8" name="Table Placeholder 6"/>
          <p:cNvSpPr>
            <a:spLocks noGrp="1"/>
          </p:cNvSpPr>
          <p:nvPr>
            <p:ph type="tbl" sz="quarter" idx="13"/>
          </p:nvPr>
        </p:nvSpPr>
        <p:spPr>
          <a:xfrm>
            <a:off x="609600" y="1507067"/>
            <a:ext cx="10972800" cy="4618567"/>
          </a:xfrm>
        </p:spPr>
        <p:txBody>
          <a:bodyPr/>
          <a:lstStyle/>
          <a:p>
            <a:r>
              <a:rPr lang="en-US"/>
              <a:t>Click icon to add table</a:t>
            </a:r>
          </a:p>
        </p:txBody>
      </p:sp>
      <p:pic>
        <p:nvPicPr>
          <p:cNvPr id="5" name="Picture 4" descr="nuffieldtrust-01.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72000" y="6060162"/>
            <a:ext cx="1920000" cy="804324"/>
          </a:xfrm>
          <a:prstGeom prst="rect">
            <a:avLst/>
          </a:prstGeom>
        </p:spPr>
      </p:pic>
    </p:spTree>
    <p:extLst>
      <p:ext uri="{BB962C8B-B14F-4D97-AF65-F5344CB8AC3E}">
        <p14:creationId xmlns:p14="http://schemas.microsoft.com/office/powerpoint/2010/main" val="2595450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Content +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fld id="{21071A8C-5F9A-4D4E-80A0-8A0A131F074E}" type="slidenum">
              <a:rPr lang="en-US" smtClean="0"/>
              <a:pPr/>
              <a:t>‹#›</a:t>
            </a:fld>
            <a:endParaRPr lang="en-US"/>
          </a:p>
        </p:txBody>
      </p:sp>
      <p:sp>
        <p:nvSpPr>
          <p:cNvPr id="9" name="Text Placeholder 7"/>
          <p:cNvSpPr>
            <a:spLocks noGrp="1"/>
          </p:cNvSpPr>
          <p:nvPr>
            <p:ph type="body" sz="quarter" idx="15"/>
          </p:nvPr>
        </p:nvSpPr>
        <p:spPr>
          <a:xfrm>
            <a:off x="609600" y="1761067"/>
            <a:ext cx="5376333" cy="43645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0"/>
          <p:cNvSpPr>
            <a:spLocks noGrp="1"/>
          </p:cNvSpPr>
          <p:nvPr>
            <p:ph type="pic" sz="quarter" idx="16"/>
          </p:nvPr>
        </p:nvSpPr>
        <p:spPr>
          <a:xfrm>
            <a:off x="6157384" y="1761067"/>
            <a:ext cx="5425016" cy="4364567"/>
          </a:xfrm>
        </p:spPr>
        <p:txBody>
          <a:bodyPr/>
          <a:lstStyle/>
          <a:p>
            <a:r>
              <a:rPr lang="en-US"/>
              <a:t>Click icon to add picture</a:t>
            </a:r>
          </a:p>
        </p:txBody>
      </p:sp>
      <p:pic>
        <p:nvPicPr>
          <p:cNvPr id="6" name="Picture 5" descr="nuffieldtrust-01.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72000" y="6053677"/>
            <a:ext cx="1920000" cy="804324"/>
          </a:xfrm>
          <a:prstGeom prst="rect">
            <a:avLst/>
          </a:prstGeom>
        </p:spPr>
      </p:pic>
    </p:spTree>
    <p:extLst>
      <p:ext uri="{BB962C8B-B14F-4D97-AF65-F5344CB8AC3E}">
        <p14:creationId xmlns:p14="http://schemas.microsoft.com/office/powerpoint/2010/main" val="96824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_Short - Green">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21071A8C-5F9A-4D4E-80A0-8A0A131F074E}" type="slidenum">
              <a:rPr lang="en-US" smtClean="0"/>
              <a:pPr/>
              <a:t>‹#›</a:t>
            </a:fld>
            <a:endParaRPr lang="en-US"/>
          </a:p>
        </p:txBody>
      </p:sp>
      <p:cxnSp>
        <p:nvCxnSpPr>
          <p:cNvPr id="5" name="Straight Connector 4"/>
          <p:cNvCxnSpPr/>
          <p:nvPr userDrawn="1"/>
        </p:nvCxnSpPr>
        <p:spPr>
          <a:xfrm>
            <a:off x="609600" y="1926099"/>
            <a:ext cx="8274761"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609601" y="4644253"/>
            <a:ext cx="8274761" cy="0"/>
          </a:xfrm>
          <a:prstGeom prst="line">
            <a:avLst/>
          </a:prstGeom>
          <a:ln>
            <a:solidFill>
              <a:srgbClr val="00C27A"/>
            </a:solidFill>
          </a:ln>
          <a:effectLst/>
        </p:spPr>
        <p:style>
          <a:lnRef idx="2">
            <a:schemeClr val="accent1"/>
          </a:lnRef>
          <a:fillRef idx="0">
            <a:schemeClr val="accent1"/>
          </a:fillRef>
          <a:effectRef idx="1">
            <a:schemeClr val="accent1"/>
          </a:effectRef>
          <a:fontRef idx="minor">
            <a:schemeClr val="tx1"/>
          </a:fontRef>
        </p:style>
      </p:cxnSp>
      <p:sp>
        <p:nvSpPr>
          <p:cNvPr id="7" name="Text Placeholder 2"/>
          <p:cNvSpPr>
            <a:spLocks noGrp="1"/>
          </p:cNvSpPr>
          <p:nvPr>
            <p:ph type="body" sz="quarter" idx="18" hasCustomPrompt="1"/>
          </p:nvPr>
        </p:nvSpPr>
        <p:spPr>
          <a:xfrm>
            <a:off x="609601" y="2314220"/>
            <a:ext cx="8274761" cy="1477433"/>
          </a:xfrm>
        </p:spPr>
        <p:txBody>
          <a:bodyPr anchor="ctr"/>
          <a:lstStyle>
            <a:lvl1pPr>
              <a:defRPr sz="2667" b="0" baseline="0">
                <a:solidFill>
                  <a:srgbClr val="00C27A"/>
                </a:solidFill>
                <a:latin typeface="+mn-lt"/>
              </a:defRPr>
            </a:lvl1pPr>
          </a:lstStyle>
          <a:p>
            <a:pPr lvl="0"/>
            <a:r>
              <a:rPr lang="en-GB"/>
              <a:t>Click to edit small quote of about 4 lines Click to edit small quote of about 4 lines Click to edit small quote of about 4 lines Click to edit small quote Click to edit small quote of about 4 lines Click to edit small quote of about 4 lines </a:t>
            </a:r>
            <a:endParaRPr lang="en-US"/>
          </a:p>
        </p:txBody>
      </p:sp>
      <p:sp>
        <p:nvSpPr>
          <p:cNvPr id="8" name="Text Placeholder 2"/>
          <p:cNvSpPr>
            <a:spLocks noGrp="1"/>
          </p:cNvSpPr>
          <p:nvPr>
            <p:ph type="body" sz="quarter" idx="14" hasCustomPrompt="1"/>
          </p:nvPr>
        </p:nvSpPr>
        <p:spPr>
          <a:xfrm>
            <a:off x="609600" y="4163165"/>
            <a:ext cx="3977217" cy="337276"/>
          </a:xfrm>
        </p:spPr>
        <p:txBody>
          <a:bodyPr anchor="ctr"/>
          <a:lstStyle>
            <a:lvl1pPr>
              <a:defRPr sz="2400" baseline="0">
                <a:solidFill>
                  <a:srgbClr val="00C27A"/>
                </a:solidFill>
              </a:defRPr>
            </a:lvl1pPr>
          </a:lstStyle>
          <a:p>
            <a:pPr lvl="0"/>
            <a:r>
              <a:rPr lang="en-US"/>
              <a:t>− Click to insert source</a:t>
            </a:r>
          </a:p>
        </p:txBody>
      </p:sp>
    </p:spTree>
    <p:extLst>
      <p:ext uri="{BB962C8B-B14F-4D97-AF65-F5344CB8AC3E}">
        <p14:creationId xmlns:p14="http://schemas.microsoft.com/office/powerpoint/2010/main" val="2693786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_Short - Blu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21071A8C-5F9A-4D4E-80A0-8A0A131F074E}" type="slidenum">
              <a:rPr lang="en-US" smtClean="0"/>
              <a:pPr/>
              <a:t>‹#›</a:t>
            </a:fld>
            <a:endParaRPr lang="en-US"/>
          </a:p>
        </p:txBody>
      </p:sp>
      <p:cxnSp>
        <p:nvCxnSpPr>
          <p:cNvPr id="5" name="Straight Connector 4"/>
          <p:cNvCxnSpPr/>
          <p:nvPr userDrawn="1"/>
        </p:nvCxnSpPr>
        <p:spPr>
          <a:xfrm>
            <a:off x="609601" y="2146232"/>
            <a:ext cx="8274761"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609601" y="4441053"/>
            <a:ext cx="8274761"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Text Placeholder 2"/>
          <p:cNvSpPr>
            <a:spLocks noGrp="1"/>
          </p:cNvSpPr>
          <p:nvPr>
            <p:ph type="body" sz="quarter" idx="18" hasCustomPrompt="1"/>
          </p:nvPr>
        </p:nvSpPr>
        <p:spPr>
          <a:xfrm>
            <a:off x="609601" y="2314220"/>
            <a:ext cx="8274761" cy="1477433"/>
          </a:xfrm>
        </p:spPr>
        <p:txBody>
          <a:bodyPr anchor="ctr">
            <a:noAutofit/>
          </a:bodyPr>
          <a:lstStyle>
            <a:lvl1pPr>
              <a:defRPr sz="2667" b="0" baseline="0">
                <a:solidFill>
                  <a:schemeClr val="accent3"/>
                </a:solidFill>
                <a:latin typeface="+mn-lt"/>
              </a:defRPr>
            </a:lvl1pPr>
          </a:lstStyle>
          <a:p>
            <a:pPr lvl="0"/>
            <a:r>
              <a:rPr lang="en-GB"/>
              <a:t>Click to edit small quote of about 4 lines Click to edit small quote of about 4 lines Click to edit small quote of about 4 lines Click to edit small quote Click to edit small quote of about 4 lines </a:t>
            </a:r>
            <a:endParaRPr lang="en-US"/>
          </a:p>
        </p:txBody>
      </p:sp>
      <p:sp>
        <p:nvSpPr>
          <p:cNvPr id="8" name="Text Placeholder 2"/>
          <p:cNvSpPr>
            <a:spLocks noGrp="1"/>
          </p:cNvSpPr>
          <p:nvPr>
            <p:ph type="body" sz="quarter" idx="14" hasCustomPrompt="1"/>
          </p:nvPr>
        </p:nvSpPr>
        <p:spPr>
          <a:xfrm>
            <a:off x="609601" y="3976898"/>
            <a:ext cx="3977217" cy="337276"/>
          </a:xfrm>
        </p:spPr>
        <p:txBody>
          <a:bodyPr anchor="ctr"/>
          <a:lstStyle>
            <a:lvl1pPr>
              <a:defRPr sz="2400" baseline="0">
                <a:solidFill>
                  <a:schemeClr val="accent3"/>
                </a:solidFill>
              </a:defRPr>
            </a:lvl1pPr>
          </a:lstStyle>
          <a:p>
            <a:pPr lvl="0"/>
            <a:r>
              <a:rPr lang="en-US"/>
              <a:t>− Click to insert source</a:t>
            </a:r>
          </a:p>
        </p:txBody>
      </p:sp>
    </p:spTree>
    <p:extLst>
      <p:ext uri="{BB962C8B-B14F-4D97-AF65-F5344CB8AC3E}">
        <p14:creationId xmlns:p14="http://schemas.microsoft.com/office/powerpoint/2010/main" val="474940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_Short - Yellow">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21071A8C-5F9A-4D4E-80A0-8A0A131F074E}" type="slidenum">
              <a:rPr lang="en-US" smtClean="0"/>
              <a:pPr/>
              <a:t>‹#›</a:t>
            </a:fld>
            <a:endParaRPr lang="en-US"/>
          </a:p>
        </p:txBody>
      </p:sp>
      <p:cxnSp>
        <p:nvCxnSpPr>
          <p:cNvPr id="5" name="Straight Connector 4"/>
          <p:cNvCxnSpPr/>
          <p:nvPr userDrawn="1"/>
        </p:nvCxnSpPr>
        <p:spPr>
          <a:xfrm>
            <a:off x="609601" y="2095432"/>
            <a:ext cx="8274761"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609601" y="4441053"/>
            <a:ext cx="8274761"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7" name="Text Placeholder 2"/>
          <p:cNvSpPr>
            <a:spLocks noGrp="1"/>
          </p:cNvSpPr>
          <p:nvPr>
            <p:ph type="body" sz="quarter" idx="18" hasCustomPrompt="1"/>
          </p:nvPr>
        </p:nvSpPr>
        <p:spPr>
          <a:xfrm>
            <a:off x="609601" y="2280353"/>
            <a:ext cx="8274761" cy="1477433"/>
          </a:xfrm>
        </p:spPr>
        <p:txBody>
          <a:bodyPr anchor="ctr">
            <a:noAutofit/>
          </a:bodyPr>
          <a:lstStyle>
            <a:lvl1pPr>
              <a:defRPr sz="2667" b="0" baseline="0">
                <a:solidFill>
                  <a:schemeClr val="accent4"/>
                </a:solidFill>
                <a:latin typeface="+mn-lt"/>
              </a:defRPr>
            </a:lvl1pPr>
          </a:lstStyle>
          <a:p>
            <a:pPr lvl="0"/>
            <a:r>
              <a:rPr lang="en-GB"/>
              <a:t>Click to edit small quote of about 4 lines Click to edit small quote of about 4 lines Click to edit small quote of about 4 lines Click to edit small quote Click to edit small quote of about 4 lines </a:t>
            </a:r>
            <a:endParaRPr lang="en-US"/>
          </a:p>
        </p:txBody>
      </p:sp>
      <p:sp>
        <p:nvSpPr>
          <p:cNvPr id="8" name="Text Placeholder 2"/>
          <p:cNvSpPr>
            <a:spLocks noGrp="1"/>
          </p:cNvSpPr>
          <p:nvPr>
            <p:ph type="body" sz="quarter" idx="14" hasCustomPrompt="1"/>
          </p:nvPr>
        </p:nvSpPr>
        <p:spPr>
          <a:xfrm>
            <a:off x="609601" y="3960661"/>
            <a:ext cx="3977217" cy="337276"/>
          </a:xfrm>
        </p:spPr>
        <p:txBody>
          <a:bodyPr anchor="ctr"/>
          <a:lstStyle>
            <a:lvl1pPr>
              <a:defRPr sz="2400" baseline="0">
                <a:solidFill>
                  <a:schemeClr val="accent4"/>
                </a:solidFill>
              </a:defRPr>
            </a:lvl1pPr>
          </a:lstStyle>
          <a:p>
            <a:pPr lvl="0"/>
            <a:r>
              <a:rPr lang="en-US"/>
              <a:t>− Click to insert source</a:t>
            </a:r>
          </a:p>
        </p:txBody>
      </p:sp>
    </p:spTree>
    <p:extLst>
      <p:ext uri="{BB962C8B-B14F-4D97-AF65-F5344CB8AC3E}">
        <p14:creationId xmlns:p14="http://schemas.microsoft.com/office/powerpoint/2010/main" val="24915324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_Short - Re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21071A8C-5F9A-4D4E-80A0-8A0A131F074E}" type="slidenum">
              <a:rPr lang="en-US" smtClean="0"/>
              <a:pPr/>
              <a:t>‹#›</a:t>
            </a:fld>
            <a:endParaRPr lang="en-US"/>
          </a:p>
        </p:txBody>
      </p:sp>
      <p:cxnSp>
        <p:nvCxnSpPr>
          <p:cNvPr id="5" name="Straight Connector 4"/>
          <p:cNvCxnSpPr/>
          <p:nvPr userDrawn="1"/>
        </p:nvCxnSpPr>
        <p:spPr>
          <a:xfrm>
            <a:off x="609601" y="2146232"/>
            <a:ext cx="8274761" cy="0"/>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609601" y="4441053"/>
            <a:ext cx="8274761" cy="0"/>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7" name="Text Placeholder 2"/>
          <p:cNvSpPr>
            <a:spLocks noGrp="1"/>
          </p:cNvSpPr>
          <p:nvPr>
            <p:ph type="body" sz="quarter" idx="18" hasCustomPrompt="1"/>
          </p:nvPr>
        </p:nvSpPr>
        <p:spPr>
          <a:xfrm>
            <a:off x="609601" y="2314220"/>
            <a:ext cx="8274761" cy="1477433"/>
          </a:xfrm>
        </p:spPr>
        <p:txBody>
          <a:bodyPr anchor="ctr">
            <a:noAutofit/>
          </a:bodyPr>
          <a:lstStyle>
            <a:lvl1pPr>
              <a:defRPr sz="2667" b="0" baseline="0">
                <a:solidFill>
                  <a:schemeClr val="accent5"/>
                </a:solidFill>
                <a:latin typeface="+mn-lt"/>
              </a:defRPr>
            </a:lvl1pPr>
          </a:lstStyle>
          <a:p>
            <a:pPr lvl="0"/>
            <a:r>
              <a:rPr lang="en-GB"/>
              <a:t>Click to edit small quote of about 4 lines Click to edit small quote of about 4 lines Click to edit small quote of about 4 lines Click to edit small quote Click to edit small quote of about 4 lines </a:t>
            </a:r>
            <a:endParaRPr lang="en-US"/>
          </a:p>
        </p:txBody>
      </p:sp>
      <p:sp>
        <p:nvSpPr>
          <p:cNvPr id="8" name="Text Placeholder 2"/>
          <p:cNvSpPr>
            <a:spLocks noGrp="1"/>
          </p:cNvSpPr>
          <p:nvPr>
            <p:ph type="body" sz="quarter" idx="14" hasCustomPrompt="1"/>
          </p:nvPr>
        </p:nvSpPr>
        <p:spPr>
          <a:xfrm>
            <a:off x="609601" y="3960661"/>
            <a:ext cx="3977217" cy="337276"/>
          </a:xfrm>
        </p:spPr>
        <p:txBody>
          <a:bodyPr anchor="ctr"/>
          <a:lstStyle>
            <a:lvl1pPr>
              <a:defRPr sz="2400" baseline="0">
                <a:solidFill>
                  <a:schemeClr val="accent5"/>
                </a:solidFill>
              </a:defRPr>
            </a:lvl1pPr>
          </a:lstStyle>
          <a:p>
            <a:pPr lvl="0"/>
            <a:r>
              <a:rPr lang="en-US"/>
              <a:t>− Click to insert source</a:t>
            </a:r>
          </a:p>
        </p:txBody>
      </p:sp>
    </p:spTree>
    <p:extLst>
      <p:ext uri="{BB962C8B-B14F-4D97-AF65-F5344CB8AC3E}">
        <p14:creationId xmlns:p14="http://schemas.microsoft.com/office/powerpoint/2010/main" val="32147816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_Short - Cyan">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21071A8C-5F9A-4D4E-80A0-8A0A131F074E}" type="slidenum">
              <a:rPr lang="en-US" smtClean="0"/>
              <a:pPr/>
              <a:t>‹#›</a:t>
            </a:fld>
            <a:endParaRPr lang="en-US"/>
          </a:p>
        </p:txBody>
      </p:sp>
      <p:cxnSp>
        <p:nvCxnSpPr>
          <p:cNvPr id="5" name="Straight Connector 4"/>
          <p:cNvCxnSpPr/>
          <p:nvPr userDrawn="1"/>
        </p:nvCxnSpPr>
        <p:spPr>
          <a:xfrm>
            <a:off x="609601" y="2044632"/>
            <a:ext cx="8274761"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609601" y="4441053"/>
            <a:ext cx="8274761"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7" name="Text Placeholder 2"/>
          <p:cNvSpPr>
            <a:spLocks noGrp="1"/>
          </p:cNvSpPr>
          <p:nvPr>
            <p:ph type="body" sz="quarter" idx="18" hasCustomPrompt="1"/>
          </p:nvPr>
        </p:nvSpPr>
        <p:spPr>
          <a:xfrm>
            <a:off x="609601" y="2246486"/>
            <a:ext cx="8274761" cy="1477433"/>
          </a:xfrm>
        </p:spPr>
        <p:txBody>
          <a:bodyPr anchor="ctr"/>
          <a:lstStyle>
            <a:lvl1pPr>
              <a:defRPr sz="2667" b="0" baseline="0">
                <a:solidFill>
                  <a:schemeClr val="accent6"/>
                </a:solidFill>
                <a:latin typeface="+mn-lt"/>
              </a:defRPr>
            </a:lvl1pPr>
          </a:lstStyle>
          <a:p>
            <a:pPr lvl="0"/>
            <a:r>
              <a:rPr lang="en-GB"/>
              <a:t>Click to edit small quote of about 4 lines Click to edit small quote of about 4 lines Click to edit small quote of about 4 lines Click to edit small quote Click to edit small quote of about 4 lines </a:t>
            </a:r>
            <a:endParaRPr lang="en-US"/>
          </a:p>
        </p:txBody>
      </p:sp>
      <p:sp>
        <p:nvSpPr>
          <p:cNvPr id="8" name="Text Placeholder 2"/>
          <p:cNvSpPr>
            <a:spLocks noGrp="1"/>
          </p:cNvSpPr>
          <p:nvPr>
            <p:ph type="body" sz="quarter" idx="14" hasCustomPrompt="1"/>
          </p:nvPr>
        </p:nvSpPr>
        <p:spPr>
          <a:xfrm>
            <a:off x="609601" y="3960661"/>
            <a:ext cx="3977217" cy="337276"/>
          </a:xfrm>
        </p:spPr>
        <p:txBody>
          <a:bodyPr anchor="ctr"/>
          <a:lstStyle>
            <a:lvl1pPr>
              <a:defRPr sz="2400" baseline="0">
                <a:solidFill>
                  <a:schemeClr val="accent6"/>
                </a:solidFill>
              </a:defRPr>
            </a:lvl1pPr>
          </a:lstStyle>
          <a:p>
            <a:pPr lvl="0"/>
            <a:r>
              <a:rPr lang="en-US"/>
              <a:t>− Click to insert source</a:t>
            </a:r>
          </a:p>
        </p:txBody>
      </p:sp>
    </p:spTree>
    <p:extLst>
      <p:ext uri="{BB962C8B-B14F-4D97-AF65-F5344CB8AC3E}">
        <p14:creationId xmlns:p14="http://schemas.microsoft.com/office/powerpoint/2010/main" val="24234878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_Short - Purpl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21071A8C-5F9A-4D4E-80A0-8A0A131F074E}" type="slidenum">
              <a:rPr lang="en-US" smtClean="0"/>
              <a:pPr/>
              <a:t>‹#›</a:t>
            </a:fld>
            <a:endParaRPr lang="en-US"/>
          </a:p>
        </p:txBody>
      </p:sp>
      <p:cxnSp>
        <p:nvCxnSpPr>
          <p:cNvPr id="5" name="Straight Connector 4"/>
          <p:cNvCxnSpPr/>
          <p:nvPr userDrawn="1"/>
        </p:nvCxnSpPr>
        <p:spPr>
          <a:xfrm>
            <a:off x="609601" y="2061565"/>
            <a:ext cx="8274761" cy="0"/>
          </a:xfrm>
          <a:prstGeom prst="line">
            <a:avLst/>
          </a:prstGeom>
          <a:ln>
            <a:solidFill>
              <a:srgbClr val="9F67FF"/>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609601" y="4441053"/>
            <a:ext cx="8274761" cy="0"/>
          </a:xfrm>
          <a:prstGeom prst="line">
            <a:avLst/>
          </a:prstGeom>
          <a:ln>
            <a:solidFill>
              <a:srgbClr val="9F67FF"/>
            </a:solidFill>
          </a:ln>
          <a:effectLst/>
        </p:spPr>
        <p:style>
          <a:lnRef idx="2">
            <a:schemeClr val="accent1"/>
          </a:lnRef>
          <a:fillRef idx="0">
            <a:schemeClr val="accent1"/>
          </a:fillRef>
          <a:effectRef idx="1">
            <a:schemeClr val="accent1"/>
          </a:effectRef>
          <a:fontRef idx="minor">
            <a:schemeClr val="tx1"/>
          </a:fontRef>
        </p:style>
      </p:cxnSp>
      <p:sp>
        <p:nvSpPr>
          <p:cNvPr id="7" name="Text Placeholder 2"/>
          <p:cNvSpPr>
            <a:spLocks noGrp="1"/>
          </p:cNvSpPr>
          <p:nvPr>
            <p:ph type="body" sz="quarter" idx="18" hasCustomPrompt="1"/>
          </p:nvPr>
        </p:nvSpPr>
        <p:spPr>
          <a:xfrm>
            <a:off x="609601" y="2229553"/>
            <a:ext cx="8274761" cy="1477433"/>
          </a:xfrm>
        </p:spPr>
        <p:txBody>
          <a:bodyPr anchor="ctr"/>
          <a:lstStyle>
            <a:lvl1pPr>
              <a:defRPr sz="2667" b="0" baseline="0">
                <a:solidFill>
                  <a:srgbClr val="9F67FF"/>
                </a:solidFill>
                <a:latin typeface="+mn-lt"/>
              </a:defRPr>
            </a:lvl1pPr>
          </a:lstStyle>
          <a:p>
            <a:pPr lvl="0"/>
            <a:r>
              <a:rPr lang="en-GB"/>
              <a:t>Click to edit small quote of about 4 lines Click to edit small quote of about 4 lines Click to edit small quote of about 4 lines Click to edit small quote Click to edit small quote of about 4 lines </a:t>
            </a:r>
            <a:endParaRPr lang="en-US"/>
          </a:p>
        </p:txBody>
      </p:sp>
      <p:sp>
        <p:nvSpPr>
          <p:cNvPr id="8" name="Text Placeholder 2"/>
          <p:cNvSpPr>
            <a:spLocks noGrp="1"/>
          </p:cNvSpPr>
          <p:nvPr>
            <p:ph type="body" sz="quarter" idx="14" hasCustomPrompt="1"/>
          </p:nvPr>
        </p:nvSpPr>
        <p:spPr>
          <a:xfrm>
            <a:off x="609601" y="3909861"/>
            <a:ext cx="3977217" cy="337276"/>
          </a:xfrm>
        </p:spPr>
        <p:txBody>
          <a:bodyPr anchor="ctr"/>
          <a:lstStyle>
            <a:lvl1pPr>
              <a:defRPr sz="2400" baseline="0">
                <a:solidFill>
                  <a:srgbClr val="9F67FF"/>
                </a:solidFill>
              </a:defRPr>
            </a:lvl1pPr>
          </a:lstStyle>
          <a:p>
            <a:pPr lvl="0"/>
            <a:r>
              <a:rPr lang="en-US"/>
              <a:t>− Click to insert source</a:t>
            </a:r>
          </a:p>
        </p:txBody>
      </p:sp>
    </p:spTree>
    <p:extLst>
      <p:ext uri="{BB962C8B-B14F-4D97-AF65-F5344CB8AC3E}">
        <p14:creationId xmlns:p14="http://schemas.microsoft.com/office/powerpoint/2010/main" val="32246696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_Medium - Green">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21071A8C-5F9A-4D4E-80A0-8A0A131F074E}" type="slidenum">
              <a:rPr lang="en-US" smtClean="0"/>
              <a:pPr/>
              <a:t>‹#›</a:t>
            </a:fld>
            <a:endParaRPr lang="en-US"/>
          </a:p>
        </p:txBody>
      </p:sp>
      <p:cxnSp>
        <p:nvCxnSpPr>
          <p:cNvPr id="5" name="Straight Connector 4"/>
          <p:cNvCxnSpPr/>
          <p:nvPr userDrawn="1"/>
        </p:nvCxnSpPr>
        <p:spPr>
          <a:xfrm>
            <a:off x="609601" y="1727197"/>
            <a:ext cx="8274761"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Text Placeholder 2"/>
          <p:cNvSpPr>
            <a:spLocks noGrp="1"/>
          </p:cNvSpPr>
          <p:nvPr>
            <p:ph type="body" sz="quarter" idx="13" hasCustomPrompt="1"/>
          </p:nvPr>
        </p:nvSpPr>
        <p:spPr>
          <a:xfrm>
            <a:off x="609600" y="1896210"/>
            <a:ext cx="8274761" cy="2380137"/>
          </a:xfrm>
        </p:spPr>
        <p:txBody>
          <a:bodyPr anchor="ctr">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0" baseline="0">
                <a:solidFill>
                  <a:schemeClr val="accent2"/>
                </a:solidFill>
                <a:latin typeface="+mj-lt"/>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t>Click to edit medium quote of about 6 lines Click to edit medium quote of about 6 lines Click to edit medium quote of about 6 lines Click to edit medium quote of about 6 lines Click to edit medium quote of about 6 lines Click to edit medium quote of about 6 lines Click to edit medium quote of about 6 lines</a:t>
            </a:r>
            <a:endParaRPr lang="en-US"/>
          </a:p>
        </p:txBody>
      </p:sp>
      <p:cxnSp>
        <p:nvCxnSpPr>
          <p:cNvPr id="7" name="Straight Connector 6"/>
          <p:cNvCxnSpPr/>
          <p:nvPr userDrawn="1"/>
        </p:nvCxnSpPr>
        <p:spPr>
          <a:xfrm>
            <a:off x="609601" y="4925631"/>
            <a:ext cx="8274761" cy="0"/>
          </a:xfrm>
          <a:prstGeom prst="line">
            <a:avLst/>
          </a:prstGeom>
          <a:ln>
            <a:solidFill>
              <a:srgbClr val="00C27A"/>
            </a:solidFill>
          </a:ln>
          <a:effectLst/>
        </p:spPr>
        <p:style>
          <a:lnRef idx="2">
            <a:schemeClr val="accent1"/>
          </a:lnRef>
          <a:fillRef idx="0">
            <a:schemeClr val="accent1"/>
          </a:fillRef>
          <a:effectRef idx="1">
            <a:schemeClr val="accent1"/>
          </a:effectRef>
          <a:fontRef idx="minor">
            <a:schemeClr val="tx1"/>
          </a:fontRef>
        </p:style>
      </p:cxnSp>
      <p:sp>
        <p:nvSpPr>
          <p:cNvPr id="8" name="Text Placeholder 2"/>
          <p:cNvSpPr>
            <a:spLocks noGrp="1"/>
          </p:cNvSpPr>
          <p:nvPr>
            <p:ph type="body" sz="quarter" idx="17" hasCustomPrompt="1"/>
          </p:nvPr>
        </p:nvSpPr>
        <p:spPr>
          <a:xfrm>
            <a:off x="609601" y="4445355"/>
            <a:ext cx="3977217" cy="337276"/>
          </a:xfrm>
        </p:spPr>
        <p:txBody>
          <a:bodyPr anchor="ctr"/>
          <a:lstStyle>
            <a:lvl1pPr>
              <a:defRPr sz="2400" baseline="0">
                <a:solidFill>
                  <a:srgbClr val="00C27A"/>
                </a:solidFill>
              </a:defRPr>
            </a:lvl1pPr>
          </a:lstStyle>
          <a:p>
            <a:pPr lvl="0"/>
            <a:r>
              <a:rPr lang="en-US"/>
              <a:t>− Click to insert source</a:t>
            </a:r>
          </a:p>
        </p:txBody>
      </p:sp>
    </p:spTree>
    <p:extLst>
      <p:ext uri="{BB962C8B-B14F-4D97-AF65-F5344CB8AC3E}">
        <p14:creationId xmlns:p14="http://schemas.microsoft.com/office/powerpoint/2010/main" val="21209515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_Medium - Blu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21071A8C-5F9A-4D4E-80A0-8A0A131F074E}" type="slidenum">
              <a:rPr lang="en-US" smtClean="0"/>
              <a:pPr/>
              <a:t>‹#›</a:t>
            </a:fld>
            <a:endParaRPr lang="en-US"/>
          </a:p>
        </p:txBody>
      </p:sp>
      <p:cxnSp>
        <p:nvCxnSpPr>
          <p:cNvPr id="9" name="Straight Connector 8"/>
          <p:cNvCxnSpPr/>
          <p:nvPr userDrawn="1"/>
        </p:nvCxnSpPr>
        <p:spPr>
          <a:xfrm>
            <a:off x="609601" y="1732388"/>
            <a:ext cx="8274761"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609601" y="4922707"/>
            <a:ext cx="8274761"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sz="quarter" idx="19" hasCustomPrompt="1"/>
          </p:nvPr>
        </p:nvSpPr>
        <p:spPr>
          <a:xfrm>
            <a:off x="609601" y="1900375"/>
            <a:ext cx="8274761" cy="2375972"/>
          </a:xfrm>
        </p:spPr>
        <p:txBody>
          <a:bodyPr anchor="ctr"/>
          <a:lstStyle>
            <a:lvl1pPr marL="0" marR="0" indent="0" algn="l" defTabSz="609585" rtl="0" eaLnBrk="1" fontAlgn="auto" latinLnBrk="0" hangingPunct="1">
              <a:lnSpc>
                <a:spcPct val="100000"/>
              </a:lnSpc>
              <a:spcBef>
                <a:spcPct val="20000"/>
              </a:spcBef>
              <a:spcAft>
                <a:spcPts val="533"/>
              </a:spcAft>
              <a:buClrTx/>
              <a:buSzTx/>
              <a:buFont typeface="Arial"/>
              <a:buNone/>
              <a:tabLst/>
              <a:defRPr sz="2667" b="0" baseline="0">
                <a:solidFill>
                  <a:schemeClr val="accent3"/>
                </a:solidFill>
                <a:latin typeface="+mn-lt"/>
              </a:defRPr>
            </a:lvl1pPr>
          </a:lstStyle>
          <a:p>
            <a:pPr marL="0" marR="0" lvl="0" indent="0" algn="l" defTabSz="609585" rtl="0" eaLnBrk="1" fontAlgn="auto" latinLnBrk="0" hangingPunct="1">
              <a:lnSpc>
                <a:spcPct val="100000"/>
              </a:lnSpc>
              <a:spcBef>
                <a:spcPct val="20000"/>
              </a:spcBef>
              <a:spcAft>
                <a:spcPts val="533"/>
              </a:spcAft>
              <a:buClrTx/>
              <a:buSzTx/>
              <a:buFont typeface="Arial"/>
              <a:buNone/>
              <a:tabLst/>
              <a:defRPr/>
            </a:pPr>
            <a:r>
              <a:rPr lang="en-GB"/>
              <a:t>Click to edit small quote of about 6 lines Click to edit small quote of about 6 lines Click to edit small quote of about 6 lines Click to edit small quote Click to edit small quote of about 6 lines Click to edit small quote of about 6 lines Click to edit small quote of about 6 lines</a:t>
            </a:r>
            <a:endParaRPr lang="en-US"/>
          </a:p>
        </p:txBody>
      </p:sp>
      <p:sp>
        <p:nvSpPr>
          <p:cNvPr id="12" name="Text Placeholder 2"/>
          <p:cNvSpPr>
            <a:spLocks noGrp="1"/>
          </p:cNvSpPr>
          <p:nvPr>
            <p:ph type="body" sz="quarter" idx="20" hasCustomPrompt="1"/>
          </p:nvPr>
        </p:nvSpPr>
        <p:spPr>
          <a:xfrm>
            <a:off x="609601" y="4428422"/>
            <a:ext cx="3977217" cy="337276"/>
          </a:xfrm>
        </p:spPr>
        <p:txBody>
          <a:bodyPr anchor="ctr"/>
          <a:lstStyle>
            <a:lvl1pPr>
              <a:defRPr sz="2400" baseline="0">
                <a:solidFill>
                  <a:schemeClr val="accent3"/>
                </a:solidFill>
              </a:defRPr>
            </a:lvl1pPr>
          </a:lstStyle>
          <a:p>
            <a:pPr lvl="0"/>
            <a:r>
              <a:rPr lang="en-US"/>
              <a:t>− Click to insert source</a:t>
            </a:r>
          </a:p>
        </p:txBody>
      </p:sp>
    </p:spTree>
    <p:extLst>
      <p:ext uri="{BB962C8B-B14F-4D97-AF65-F5344CB8AC3E}">
        <p14:creationId xmlns:p14="http://schemas.microsoft.com/office/powerpoint/2010/main" val="13933760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_Medium - Re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21071A8C-5F9A-4D4E-80A0-8A0A131F074E}" type="slidenum">
              <a:rPr lang="en-US" smtClean="0"/>
              <a:pPr/>
              <a:t>‹#›</a:t>
            </a:fld>
            <a:endParaRPr lang="en-US"/>
          </a:p>
        </p:txBody>
      </p:sp>
      <p:cxnSp>
        <p:nvCxnSpPr>
          <p:cNvPr id="9" name="Straight Connector 8"/>
          <p:cNvCxnSpPr/>
          <p:nvPr userDrawn="1"/>
        </p:nvCxnSpPr>
        <p:spPr>
          <a:xfrm>
            <a:off x="609601" y="1732388"/>
            <a:ext cx="8274761" cy="0"/>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609601" y="4922707"/>
            <a:ext cx="8274761" cy="0"/>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sz="quarter" idx="19" hasCustomPrompt="1"/>
          </p:nvPr>
        </p:nvSpPr>
        <p:spPr>
          <a:xfrm>
            <a:off x="609601" y="1900375"/>
            <a:ext cx="8274761" cy="2375972"/>
          </a:xfrm>
        </p:spPr>
        <p:txBody>
          <a:bodyPr anchor="ctr"/>
          <a:lstStyle>
            <a:lvl1pPr marL="0" marR="0" indent="0" algn="l" defTabSz="609585" rtl="0" eaLnBrk="1" fontAlgn="auto" latinLnBrk="0" hangingPunct="1">
              <a:lnSpc>
                <a:spcPct val="100000"/>
              </a:lnSpc>
              <a:spcBef>
                <a:spcPct val="20000"/>
              </a:spcBef>
              <a:spcAft>
                <a:spcPts val="533"/>
              </a:spcAft>
              <a:buClrTx/>
              <a:buSzTx/>
              <a:buFont typeface="Arial"/>
              <a:buNone/>
              <a:tabLst/>
              <a:defRPr sz="2667" b="0" baseline="0">
                <a:solidFill>
                  <a:schemeClr val="accent5"/>
                </a:solidFill>
                <a:latin typeface="+mn-lt"/>
              </a:defRPr>
            </a:lvl1pPr>
          </a:lstStyle>
          <a:p>
            <a:pPr marL="0" marR="0" lvl="0" indent="0" algn="l" defTabSz="609585" rtl="0" eaLnBrk="1" fontAlgn="auto" latinLnBrk="0" hangingPunct="1">
              <a:lnSpc>
                <a:spcPct val="100000"/>
              </a:lnSpc>
              <a:spcBef>
                <a:spcPct val="20000"/>
              </a:spcBef>
              <a:spcAft>
                <a:spcPts val="533"/>
              </a:spcAft>
              <a:buClrTx/>
              <a:buSzTx/>
              <a:buFont typeface="Arial"/>
              <a:buNone/>
              <a:tabLst/>
              <a:defRPr/>
            </a:pPr>
            <a:r>
              <a:rPr lang="en-GB"/>
              <a:t>Click to edit small quote of about 6 lines Click to edit small quote of about 6 lines Click to edit small quote of about 6 lines Click to edit small quote Click to edit small quote of about 6 lines Click to edit small quote of about 6 lines Click to edit small quote of about 6 lines </a:t>
            </a:r>
            <a:endParaRPr lang="en-US"/>
          </a:p>
        </p:txBody>
      </p:sp>
      <p:sp>
        <p:nvSpPr>
          <p:cNvPr id="12" name="Text Placeholder 2"/>
          <p:cNvSpPr>
            <a:spLocks noGrp="1"/>
          </p:cNvSpPr>
          <p:nvPr>
            <p:ph type="body" sz="quarter" idx="20" hasCustomPrompt="1"/>
          </p:nvPr>
        </p:nvSpPr>
        <p:spPr>
          <a:xfrm>
            <a:off x="609601" y="4445355"/>
            <a:ext cx="3977217" cy="337276"/>
          </a:xfrm>
        </p:spPr>
        <p:txBody>
          <a:bodyPr anchor="ctr"/>
          <a:lstStyle>
            <a:lvl1pPr>
              <a:defRPr sz="2400" baseline="0">
                <a:solidFill>
                  <a:schemeClr val="accent5"/>
                </a:solidFill>
              </a:defRPr>
            </a:lvl1pPr>
          </a:lstStyle>
          <a:p>
            <a:pPr lvl="0"/>
            <a:r>
              <a:rPr lang="en-US"/>
              <a:t>− Click to insert source</a:t>
            </a:r>
          </a:p>
        </p:txBody>
      </p:sp>
    </p:spTree>
    <p:extLst>
      <p:ext uri="{BB962C8B-B14F-4D97-AF65-F5344CB8AC3E}">
        <p14:creationId xmlns:p14="http://schemas.microsoft.com/office/powerpoint/2010/main" val="1794931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_Medium - Yellow">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21071A8C-5F9A-4D4E-80A0-8A0A131F074E}" type="slidenum">
              <a:rPr lang="en-US" smtClean="0"/>
              <a:pPr/>
              <a:t>‹#›</a:t>
            </a:fld>
            <a:endParaRPr lang="en-US"/>
          </a:p>
        </p:txBody>
      </p:sp>
      <p:cxnSp>
        <p:nvCxnSpPr>
          <p:cNvPr id="9" name="Straight Connector 8"/>
          <p:cNvCxnSpPr/>
          <p:nvPr userDrawn="1"/>
        </p:nvCxnSpPr>
        <p:spPr>
          <a:xfrm>
            <a:off x="609601" y="1732388"/>
            <a:ext cx="8274761"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609601" y="4922707"/>
            <a:ext cx="8274761"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sz="quarter" idx="19" hasCustomPrompt="1"/>
          </p:nvPr>
        </p:nvSpPr>
        <p:spPr>
          <a:xfrm>
            <a:off x="609601" y="1900375"/>
            <a:ext cx="8274761" cy="2375972"/>
          </a:xfrm>
        </p:spPr>
        <p:txBody>
          <a:bodyPr anchor="ctr">
            <a:noAutofit/>
          </a:bodyPr>
          <a:lstStyle>
            <a:lvl1pPr marL="0" marR="0" indent="0" algn="l" defTabSz="609585" rtl="0" eaLnBrk="1" fontAlgn="auto" latinLnBrk="0" hangingPunct="1">
              <a:lnSpc>
                <a:spcPct val="100000"/>
              </a:lnSpc>
              <a:spcBef>
                <a:spcPct val="20000"/>
              </a:spcBef>
              <a:spcAft>
                <a:spcPts val="533"/>
              </a:spcAft>
              <a:buClrTx/>
              <a:buSzTx/>
              <a:buFont typeface="Arial"/>
              <a:buNone/>
              <a:tabLst/>
              <a:defRPr sz="2667" b="0" baseline="0">
                <a:solidFill>
                  <a:schemeClr val="accent4"/>
                </a:solidFill>
                <a:latin typeface="+mn-lt"/>
              </a:defRPr>
            </a:lvl1pPr>
          </a:lstStyle>
          <a:p>
            <a:pPr marL="0" marR="0" lvl="0" indent="0" algn="l" defTabSz="609585" rtl="0" eaLnBrk="1" fontAlgn="auto" latinLnBrk="0" hangingPunct="1">
              <a:lnSpc>
                <a:spcPct val="100000"/>
              </a:lnSpc>
              <a:spcBef>
                <a:spcPct val="20000"/>
              </a:spcBef>
              <a:spcAft>
                <a:spcPts val="533"/>
              </a:spcAft>
              <a:buClrTx/>
              <a:buSzTx/>
              <a:buFont typeface="Arial"/>
              <a:buNone/>
              <a:tabLst/>
              <a:defRPr/>
            </a:pPr>
            <a:r>
              <a:rPr lang="en-GB"/>
              <a:t>Click to edit small quote of about 6 lines Click to edit small quote of about 6 lines Click to edit small quote of about 6 lines Click to edit small quote Click to edit small quote of about 6 lines Click to edit small quote of about 6 lines Click to edit small quote of about 6 lines.</a:t>
            </a:r>
            <a:endParaRPr lang="en-US"/>
          </a:p>
        </p:txBody>
      </p:sp>
      <p:sp>
        <p:nvSpPr>
          <p:cNvPr id="12" name="Text Placeholder 2"/>
          <p:cNvSpPr>
            <a:spLocks noGrp="1"/>
          </p:cNvSpPr>
          <p:nvPr>
            <p:ph type="body" sz="quarter" idx="20" hasCustomPrompt="1"/>
          </p:nvPr>
        </p:nvSpPr>
        <p:spPr>
          <a:xfrm>
            <a:off x="609601" y="4445355"/>
            <a:ext cx="3977217" cy="337276"/>
          </a:xfrm>
        </p:spPr>
        <p:txBody>
          <a:bodyPr anchor="ctr"/>
          <a:lstStyle>
            <a:lvl1pPr>
              <a:defRPr sz="2400" baseline="0">
                <a:solidFill>
                  <a:schemeClr val="accent4"/>
                </a:solidFill>
              </a:defRPr>
            </a:lvl1pPr>
          </a:lstStyle>
          <a:p>
            <a:pPr lvl="0"/>
            <a:r>
              <a:rPr lang="en-US"/>
              <a:t>− Click to insert source</a:t>
            </a:r>
          </a:p>
        </p:txBody>
      </p:sp>
    </p:spTree>
    <p:extLst>
      <p:ext uri="{BB962C8B-B14F-4D97-AF65-F5344CB8AC3E}">
        <p14:creationId xmlns:p14="http://schemas.microsoft.com/office/powerpoint/2010/main" val="9648847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_Medium - Cyan">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21071A8C-5F9A-4D4E-80A0-8A0A131F074E}" type="slidenum">
              <a:rPr lang="en-US" smtClean="0"/>
              <a:pPr/>
              <a:t>‹#›</a:t>
            </a:fld>
            <a:endParaRPr lang="en-US"/>
          </a:p>
        </p:txBody>
      </p:sp>
      <p:cxnSp>
        <p:nvCxnSpPr>
          <p:cNvPr id="9" name="Straight Connector 8"/>
          <p:cNvCxnSpPr/>
          <p:nvPr userDrawn="1"/>
        </p:nvCxnSpPr>
        <p:spPr>
          <a:xfrm>
            <a:off x="609601" y="1732388"/>
            <a:ext cx="8274761"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609601" y="4922707"/>
            <a:ext cx="8274761"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sz="quarter" idx="19" hasCustomPrompt="1"/>
          </p:nvPr>
        </p:nvSpPr>
        <p:spPr>
          <a:xfrm>
            <a:off x="609601" y="1900375"/>
            <a:ext cx="8274761" cy="2375972"/>
          </a:xfrm>
        </p:spPr>
        <p:txBody>
          <a:bodyPr anchor="ctr">
            <a:noAutofit/>
          </a:bodyPr>
          <a:lstStyle>
            <a:lvl1pPr marL="0" marR="0" indent="0" algn="l" defTabSz="609585" rtl="0" eaLnBrk="1" fontAlgn="auto" latinLnBrk="0" hangingPunct="1">
              <a:lnSpc>
                <a:spcPct val="100000"/>
              </a:lnSpc>
              <a:spcBef>
                <a:spcPct val="20000"/>
              </a:spcBef>
              <a:spcAft>
                <a:spcPts val="533"/>
              </a:spcAft>
              <a:buClrTx/>
              <a:buSzTx/>
              <a:buFont typeface="Arial"/>
              <a:buNone/>
              <a:tabLst/>
              <a:defRPr sz="2667" b="0" baseline="0">
                <a:solidFill>
                  <a:schemeClr val="accent6"/>
                </a:solidFill>
                <a:latin typeface="+mn-lt"/>
              </a:defRPr>
            </a:lvl1pPr>
          </a:lstStyle>
          <a:p>
            <a:pPr marL="0" marR="0" lvl="0" indent="0" algn="l" defTabSz="609585" rtl="0" eaLnBrk="1" fontAlgn="auto" latinLnBrk="0" hangingPunct="1">
              <a:lnSpc>
                <a:spcPct val="100000"/>
              </a:lnSpc>
              <a:spcBef>
                <a:spcPct val="20000"/>
              </a:spcBef>
              <a:spcAft>
                <a:spcPts val="533"/>
              </a:spcAft>
              <a:buClrTx/>
              <a:buSzTx/>
              <a:buFont typeface="Arial"/>
              <a:buNone/>
              <a:tabLst/>
              <a:defRPr/>
            </a:pPr>
            <a:r>
              <a:rPr lang="en-GB"/>
              <a:t>Click to edit small quote of about 6 lines Click to edit small quote of about 6 lines Click to edit small quote of about 6 lines Click to edit small quote Click to edit small quote of about 6 lines Click to edit small quote of about 6 lines Click to edit small quote of about 6 lines </a:t>
            </a:r>
            <a:endParaRPr lang="en-US"/>
          </a:p>
        </p:txBody>
      </p:sp>
      <p:sp>
        <p:nvSpPr>
          <p:cNvPr id="12" name="Text Placeholder 2"/>
          <p:cNvSpPr>
            <a:spLocks noGrp="1"/>
          </p:cNvSpPr>
          <p:nvPr>
            <p:ph type="body" sz="quarter" idx="20" hasCustomPrompt="1"/>
          </p:nvPr>
        </p:nvSpPr>
        <p:spPr>
          <a:xfrm>
            <a:off x="609601" y="4445355"/>
            <a:ext cx="3977217" cy="337276"/>
          </a:xfrm>
        </p:spPr>
        <p:txBody>
          <a:bodyPr anchor="ctr"/>
          <a:lstStyle>
            <a:lvl1pPr>
              <a:defRPr sz="2400" baseline="0">
                <a:solidFill>
                  <a:schemeClr val="accent6"/>
                </a:solidFill>
              </a:defRPr>
            </a:lvl1pPr>
          </a:lstStyle>
          <a:p>
            <a:pPr lvl="0"/>
            <a:r>
              <a:rPr lang="en-US"/>
              <a:t>− Click to insert source</a:t>
            </a:r>
          </a:p>
        </p:txBody>
      </p:sp>
    </p:spTree>
    <p:extLst>
      <p:ext uri="{BB962C8B-B14F-4D97-AF65-F5344CB8AC3E}">
        <p14:creationId xmlns:p14="http://schemas.microsoft.com/office/powerpoint/2010/main" val="24275644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_Medium - Purpl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21071A8C-5F9A-4D4E-80A0-8A0A131F074E}" type="slidenum">
              <a:rPr lang="en-US" smtClean="0"/>
              <a:pPr/>
              <a:t>‹#›</a:t>
            </a:fld>
            <a:endParaRPr lang="en-US"/>
          </a:p>
        </p:txBody>
      </p:sp>
      <p:cxnSp>
        <p:nvCxnSpPr>
          <p:cNvPr id="9" name="Straight Connector 8"/>
          <p:cNvCxnSpPr/>
          <p:nvPr userDrawn="1"/>
        </p:nvCxnSpPr>
        <p:spPr>
          <a:xfrm>
            <a:off x="609601" y="1732388"/>
            <a:ext cx="8274761" cy="0"/>
          </a:xfrm>
          <a:prstGeom prst="line">
            <a:avLst/>
          </a:prstGeom>
          <a:ln>
            <a:solidFill>
              <a:srgbClr val="9F67FF"/>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609601" y="4922707"/>
            <a:ext cx="8274761" cy="0"/>
          </a:xfrm>
          <a:prstGeom prst="line">
            <a:avLst/>
          </a:prstGeom>
          <a:ln>
            <a:solidFill>
              <a:srgbClr val="9F67FF"/>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sz="quarter" idx="19" hasCustomPrompt="1"/>
          </p:nvPr>
        </p:nvSpPr>
        <p:spPr>
          <a:xfrm>
            <a:off x="609601" y="1900375"/>
            <a:ext cx="8274761" cy="2375972"/>
          </a:xfrm>
        </p:spPr>
        <p:txBody>
          <a:bodyPr anchor="ctr">
            <a:noAutofit/>
          </a:bodyPr>
          <a:lstStyle>
            <a:lvl1pPr marL="0" marR="0" indent="0" algn="l" defTabSz="609585" rtl="0" eaLnBrk="1" fontAlgn="auto" latinLnBrk="0" hangingPunct="1">
              <a:lnSpc>
                <a:spcPct val="100000"/>
              </a:lnSpc>
              <a:spcBef>
                <a:spcPct val="20000"/>
              </a:spcBef>
              <a:spcAft>
                <a:spcPts val="533"/>
              </a:spcAft>
              <a:buClrTx/>
              <a:buSzTx/>
              <a:buFont typeface="Arial"/>
              <a:buNone/>
              <a:tabLst/>
              <a:defRPr sz="2667" b="0" baseline="0">
                <a:solidFill>
                  <a:srgbClr val="9F67FF"/>
                </a:solidFill>
                <a:latin typeface="+mn-lt"/>
              </a:defRPr>
            </a:lvl1pPr>
          </a:lstStyle>
          <a:p>
            <a:pPr marL="0" marR="0" lvl="0" indent="0" algn="l" defTabSz="609585" rtl="0" eaLnBrk="1" fontAlgn="auto" latinLnBrk="0" hangingPunct="1">
              <a:lnSpc>
                <a:spcPct val="100000"/>
              </a:lnSpc>
              <a:spcBef>
                <a:spcPct val="20000"/>
              </a:spcBef>
              <a:spcAft>
                <a:spcPts val="533"/>
              </a:spcAft>
              <a:buClrTx/>
              <a:buSzTx/>
              <a:buFont typeface="Arial"/>
              <a:buNone/>
              <a:tabLst/>
              <a:defRPr/>
            </a:pPr>
            <a:r>
              <a:rPr lang="en-GB"/>
              <a:t>Click to edit small quote of about 6 lines Click to edit small quote of about 6 lines Click to edit small quote of about 6 lines Click to edit small quote Click to edit small quote of about 6 lines Click to edit small quote of about 6 lines Click to edit small quote of about 6 lines </a:t>
            </a:r>
            <a:endParaRPr lang="en-US"/>
          </a:p>
        </p:txBody>
      </p:sp>
      <p:sp>
        <p:nvSpPr>
          <p:cNvPr id="12" name="Text Placeholder 2"/>
          <p:cNvSpPr>
            <a:spLocks noGrp="1"/>
          </p:cNvSpPr>
          <p:nvPr>
            <p:ph type="body" sz="quarter" idx="20" hasCustomPrompt="1"/>
          </p:nvPr>
        </p:nvSpPr>
        <p:spPr>
          <a:xfrm>
            <a:off x="609601" y="4445355"/>
            <a:ext cx="3977217" cy="337276"/>
          </a:xfrm>
        </p:spPr>
        <p:txBody>
          <a:bodyPr anchor="ctr"/>
          <a:lstStyle>
            <a:lvl1pPr>
              <a:defRPr sz="2400" baseline="0">
                <a:solidFill>
                  <a:srgbClr val="9F67FF"/>
                </a:solidFill>
              </a:defRPr>
            </a:lvl1pPr>
          </a:lstStyle>
          <a:p>
            <a:pPr lvl="0"/>
            <a:r>
              <a:rPr lang="en-US"/>
              <a:t>− Click to insert source</a:t>
            </a:r>
          </a:p>
        </p:txBody>
      </p:sp>
    </p:spTree>
    <p:extLst>
      <p:ext uri="{BB962C8B-B14F-4D97-AF65-F5344CB8AC3E}">
        <p14:creationId xmlns:p14="http://schemas.microsoft.com/office/powerpoint/2010/main" val="33171358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_Long - Green">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21071A8C-5F9A-4D4E-80A0-8A0A131F074E}" type="slidenum">
              <a:rPr lang="en-US" smtClean="0"/>
              <a:pPr/>
              <a:t>‹#›</a:t>
            </a:fld>
            <a:endParaRPr lang="en-US"/>
          </a:p>
        </p:txBody>
      </p:sp>
      <p:cxnSp>
        <p:nvCxnSpPr>
          <p:cNvPr id="5" name="Straight Connector 4"/>
          <p:cNvCxnSpPr/>
          <p:nvPr userDrawn="1"/>
        </p:nvCxnSpPr>
        <p:spPr>
          <a:xfrm>
            <a:off x="462265" y="1277995"/>
            <a:ext cx="8422097"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462839" y="5361567"/>
            <a:ext cx="8421523"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7" name="Text Placeholder 2"/>
          <p:cNvSpPr>
            <a:spLocks noGrp="1"/>
          </p:cNvSpPr>
          <p:nvPr>
            <p:ph type="body" sz="quarter" idx="18" hasCustomPrompt="1"/>
          </p:nvPr>
        </p:nvSpPr>
        <p:spPr>
          <a:xfrm>
            <a:off x="462841" y="4897895"/>
            <a:ext cx="3977217" cy="337276"/>
          </a:xfrm>
        </p:spPr>
        <p:txBody>
          <a:bodyPr anchor="ctr"/>
          <a:lstStyle>
            <a:lvl1pPr>
              <a:defRPr sz="2400" baseline="0">
                <a:solidFill>
                  <a:schemeClr val="accent2"/>
                </a:solidFill>
              </a:defRPr>
            </a:lvl1pPr>
          </a:lstStyle>
          <a:p>
            <a:pPr lvl="0"/>
            <a:r>
              <a:rPr lang="en-US"/>
              <a:t>− Click to insert source</a:t>
            </a:r>
          </a:p>
        </p:txBody>
      </p:sp>
      <p:sp>
        <p:nvSpPr>
          <p:cNvPr id="8" name="Text Placeholder 2"/>
          <p:cNvSpPr>
            <a:spLocks noGrp="1"/>
          </p:cNvSpPr>
          <p:nvPr>
            <p:ph type="body" sz="quarter" idx="19" hasCustomPrompt="1"/>
          </p:nvPr>
        </p:nvSpPr>
        <p:spPr>
          <a:xfrm>
            <a:off x="462839" y="1445938"/>
            <a:ext cx="8421523" cy="3282949"/>
          </a:xfrm>
        </p:spPr>
        <p:txBody>
          <a:bodyPr anchor="ct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0" baseline="0">
                <a:solidFill>
                  <a:schemeClr val="accent2"/>
                </a:solidFill>
                <a:latin typeface="+mn-lt"/>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t>Click to edit long quote of about 8 lines Click to edit long quote of about 8 lines Click to edit long quote of about 8 lines Click to edit long quote of about 8 lines Click to edit long quote of about 8 lines Click to edit long quote of about 8 lines Click to edit long quote of about 8 lines Click to edit long quote of about 8 lines Click to edit long quote Click to edit long quote of about 8 lines</a:t>
            </a:r>
            <a:endParaRPr lang="en-US"/>
          </a:p>
        </p:txBody>
      </p:sp>
    </p:spTree>
    <p:extLst>
      <p:ext uri="{BB962C8B-B14F-4D97-AF65-F5344CB8AC3E}">
        <p14:creationId xmlns:p14="http://schemas.microsoft.com/office/powerpoint/2010/main" val="11497747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_Long - Blu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21071A8C-5F9A-4D4E-80A0-8A0A131F074E}" type="slidenum">
              <a:rPr lang="en-US" smtClean="0"/>
              <a:pPr/>
              <a:t>‹#›</a:t>
            </a:fld>
            <a:endParaRPr lang="en-US"/>
          </a:p>
        </p:txBody>
      </p:sp>
      <p:cxnSp>
        <p:nvCxnSpPr>
          <p:cNvPr id="5" name="Straight Connector 4"/>
          <p:cNvCxnSpPr/>
          <p:nvPr userDrawn="1"/>
        </p:nvCxnSpPr>
        <p:spPr>
          <a:xfrm>
            <a:off x="609601" y="1277995"/>
            <a:ext cx="8274761"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609601" y="5361567"/>
            <a:ext cx="8274761"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7" name="Text Placeholder 2"/>
          <p:cNvSpPr>
            <a:spLocks noGrp="1"/>
          </p:cNvSpPr>
          <p:nvPr>
            <p:ph type="body" sz="quarter" idx="18" hasCustomPrompt="1"/>
          </p:nvPr>
        </p:nvSpPr>
        <p:spPr>
          <a:xfrm>
            <a:off x="609601" y="4914829"/>
            <a:ext cx="3977217" cy="337276"/>
          </a:xfrm>
        </p:spPr>
        <p:txBody>
          <a:bodyPr anchor="ctr"/>
          <a:lstStyle>
            <a:lvl1pPr>
              <a:defRPr sz="2400" baseline="0">
                <a:solidFill>
                  <a:schemeClr val="accent3"/>
                </a:solidFill>
              </a:defRPr>
            </a:lvl1pPr>
          </a:lstStyle>
          <a:p>
            <a:pPr lvl="0"/>
            <a:r>
              <a:rPr lang="en-US"/>
              <a:t>− Click to insert source</a:t>
            </a:r>
          </a:p>
        </p:txBody>
      </p:sp>
      <p:sp>
        <p:nvSpPr>
          <p:cNvPr id="8" name="Text Placeholder 2"/>
          <p:cNvSpPr>
            <a:spLocks noGrp="1"/>
          </p:cNvSpPr>
          <p:nvPr>
            <p:ph type="body" sz="quarter" idx="19" hasCustomPrompt="1"/>
          </p:nvPr>
        </p:nvSpPr>
        <p:spPr>
          <a:xfrm>
            <a:off x="609601" y="1445938"/>
            <a:ext cx="8274761" cy="3282949"/>
          </a:xfrm>
        </p:spPr>
        <p:txBody>
          <a:bodyPr anchor="ctr">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0" baseline="0">
                <a:solidFill>
                  <a:schemeClr val="accent3"/>
                </a:solidFill>
                <a:latin typeface="+mn-lt"/>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t>Click to edit long quote of about 8 lines Click to edit long quote of about 8 lines Click to edit long quote of about 8 lines Click to edit long quote of about 8 lines Click to edit long quote of about 8 lines Click to edit long quote of about 8 lines Click to edit long quote of about 8 lines Click to edit long quote of about 8 lines Click to edit long quote Click to edit long quote of about 8 lines</a:t>
            </a:r>
            <a:endParaRPr lang="en-US"/>
          </a:p>
        </p:txBody>
      </p:sp>
    </p:spTree>
    <p:extLst>
      <p:ext uri="{BB962C8B-B14F-4D97-AF65-F5344CB8AC3E}">
        <p14:creationId xmlns:p14="http://schemas.microsoft.com/office/powerpoint/2010/main" val="30189072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_Long - Yellow">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21071A8C-5F9A-4D4E-80A0-8A0A131F074E}" type="slidenum">
              <a:rPr lang="en-US" smtClean="0"/>
              <a:pPr/>
              <a:t>‹#›</a:t>
            </a:fld>
            <a:endParaRPr lang="en-US"/>
          </a:p>
        </p:txBody>
      </p:sp>
      <p:cxnSp>
        <p:nvCxnSpPr>
          <p:cNvPr id="5" name="Straight Connector 4"/>
          <p:cNvCxnSpPr/>
          <p:nvPr userDrawn="1"/>
        </p:nvCxnSpPr>
        <p:spPr>
          <a:xfrm>
            <a:off x="609601" y="1277995"/>
            <a:ext cx="8274761"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609601" y="5361567"/>
            <a:ext cx="8274761"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7" name="Text Placeholder 2"/>
          <p:cNvSpPr>
            <a:spLocks noGrp="1"/>
          </p:cNvSpPr>
          <p:nvPr>
            <p:ph type="body" sz="quarter" idx="18" hasCustomPrompt="1"/>
          </p:nvPr>
        </p:nvSpPr>
        <p:spPr>
          <a:xfrm>
            <a:off x="609601" y="4913226"/>
            <a:ext cx="3977217" cy="306615"/>
          </a:xfrm>
        </p:spPr>
        <p:txBody>
          <a:bodyPr anchor="ctr"/>
          <a:lstStyle>
            <a:lvl1pPr>
              <a:defRPr sz="2400" baseline="0">
                <a:solidFill>
                  <a:schemeClr val="accent4"/>
                </a:solidFill>
              </a:defRPr>
            </a:lvl1pPr>
          </a:lstStyle>
          <a:p>
            <a:pPr lvl="0"/>
            <a:r>
              <a:rPr lang="en-US"/>
              <a:t>− Click to insert source</a:t>
            </a:r>
          </a:p>
        </p:txBody>
      </p:sp>
      <p:sp>
        <p:nvSpPr>
          <p:cNvPr id="8" name="Text Placeholder 2"/>
          <p:cNvSpPr>
            <a:spLocks noGrp="1"/>
          </p:cNvSpPr>
          <p:nvPr>
            <p:ph type="body" sz="quarter" idx="19" hasCustomPrompt="1"/>
          </p:nvPr>
        </p:nvSpPr>
        <p:spPr>
          <a:xfrm>
            <a:off x="609601" y="1445938"/>
            <a:ext cx="8274761" cy="3282949"/>
          </a:xfrm>
        </p:spPr>
        <p:txBody>
          <a:bodyPr anchor="ctr">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0" baseline="0">
                <a:solidFill>
                  <a:schemeClr val="accent4"/>
                </a:solidFill>
                <a:latin typeface="+mn-lt"/>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t>Click to edit long quote of about 8 lines Click to edit long quote of about 8 lines Click to edit long quote of about 8 lines Click to edit long quote of about 8 lines Click to edit long quote of about 8 lines Click to edit long quote of about 8 lines Click to edit long quote of about 8 lines Click to edit long quote of about 8 lines Click to edit long quote Click to edit long quote of about 8 lines</a:t>
            </a:r>
            <a:endParaRPr lang="en-US"/>
          </a:p>
        </p:txBody>
      </p:sp>
    </p:spTree>
    <p:extLst>
      <p:ext uri="{BB962C8B-B14F-4D97-AF65-F5344CB8AC3E}">
        <p14:creationId xmlns:p14="http://schemas.microsoft.com/office/powerpoint/2010/main" val="31759354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_Long - Re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21071A8C-5F9A-4D4E-80A0-8A0A131F074E}" type="slidenum">
              <a:rPr lang="en-US" smtClean="0"/>
              <a:pPr/>
              <a:t>‹#›</a:t>
            </a:fld>
            <a:endParaRPr lang="en-US"/>
          </a:p>
        </p:txBody>
      </p:sp>
      <p:cxnSp>
        <p:nvCxnSpPr>
          <p:cNvPr id="5" name="Straight Connector 4"/>
          <p:cNvCxnSpPr/>
          <p:nvPr userDrawn="1"/>
        </p:nvCxnSpPr>
        <p:spPr>
          <a:xfrm>
            <a:off x="609601" y="1277995"/>
            <a:ext cx="8274761" cy="0"/>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609601" y="5361567"/>
            <a:ext cx="8274761" cy="0"/>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7" name="Text Placeholder 2"/>
          <p:cNvSpPr>
            <a:spLocks noGrp="1"/>
          </p:cNvSpPr>
          <p:nvPr>
            <p:ph type="body" sz="quarter" idx="18" hasCustomPrompt="1"/>
          </p:nvPr>
        </p:nvSpPr>
        <p:spPr>
          <a:xfrm>
            <a:off x="609601" y="4880962"/>
            <a:ext cx="3977217" cy="337276"/>
          </a:xfrm>
        </p:spPr>
        <p:txBody>
          <a:bodyPr anchor="ctr"/>
          <a:lstStyle>
            <a:lvl1pPr>
              <a:defRPr sz="2400" baseline="0">
                <a:solidFill>
                  <a:schemeClr val="accent5"/>
                </a:solidFill>
              </a:defRPr>
            </a:lvl1pPr>
          </a:lstStyle>
          <a:p>
            <a:pPr lvl="0"/>
            <a:r>
              <a:rPr lang="en-US"/>
              <a:t>− Click to insert source</a:t>
            </a:r>
          </a:p>
        </p:txBody>
      </p:sp>
      <p:sp>
        <p:nvSpPr>
          <p:cNvPr id="8" name="Text Placeholder 2"/>
          <p:cNvSpPr>
            <a:spLocks noGrp="1"/>
          </p:cNvSpPr>
          <p:nvPr>
            <p:ph type="body" sz="quarter" idx="19" hasCustomPrompt="1"/>
          </p:nvPr>
        </p:nvSpPr>
        <p:spPr>
          <a:xfrm>
            <a:off x="609601" y="1445938"/>
            <a:ext cx="8274761" cy="3282949"/>
          </a:xfrm>
        </p:spPr>
        <p:txBody>
          <a:bodyPr anchor="ctr">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0" baseline="0">
                <a:solidFill>
                  <a:schemeClr val="accent5"/>
                </a:solidFill>
                <a:latin typeface="+mn-lt"/>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t>Click to edit long quote of about 8 lines Click to edit long quote of about 8 lines Click to edit long quote of about 8 lines Click to edit long quote of about 8 lines Click to edit long quote of about 8 lines Click to edit long quote of about 8 lines Click to edit long quote of about 8 lines Click to edit long quote of about 8 lines Click to edit long quote Click to edit long quote of about 8 lines</a:t>
            </a:r>
            <a:endParaRPr lang="en-US"/>
          </a:p>
        </p:txBody>
      </p:sp>
    </p:spTree>
    <p:extLst>
      <p:ext uri="{BB962C8B-B14F-4D97-AF65-F5344CB8AC3E}">
        <p14:creationId xmlns:p14="http://schemas.microsoft.com/office/powerpoint/2010/main" val="38331155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_Long - Cyan">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21071A8C-5F9A-4D4E-80A0-8A0A131F074E}" type="slidenum">
              <a:rPr lang="en-US" smtClean="0"/>
              <a:pPr/>
              <a:t>‹#›</a:t>
            </a:fld>
            <a:endParaRPr lang="en-US"/>
          </a:p>
        </p:txBody>
      </p:sp>
      <p:cxnSp>
        <p:nvCxnSpPr>
          <p:cNvPr id="5" name="Straight Connector 4"/>
          <p:cNvCxnSpPr/>
          <p:nvPr userDrawn="1"/>
        </p:nvCxnSpPr>
        <p:spPr>
          <a:xfrm>
            <a:off x="609601" y="1277995"/>
            <a:ext cx="8274761"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609601" y="5361567"/>
            <a:ext cx="8274761"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7" name="Text Placeholder 2"/>
          <p:cNvSpPr>
            <a:spLocks noGrp="1"/>
          </p:cNvSpPr>
          <p:nvPr>
            <p:ph type="body" sz="quarter" idx="18" hasCustomPrompt="1"/>
          </p:nvPr>
        </p:nvSpPr>
        <p:spPr>
          <a:xfrm>
            <a:off x="609601" y="4897895"/>
            <a:ext cx="3977217" cy="337276"/>
          </a:xfrm>
        </p:spPr>
        <p:txBody>
          <a:bodyPr anchor="ctr"/>
          <a:lstStyle>
            <a:lvl1pPr>
              <a:defRPr sz="2400" baseline="0">
                <a:solidFill>
                  <a:schemeClr val="accent6"/>
                </a:solidFill>
              </a:defRPr>
            </a:lvl1pPr>
          </a:lstStyle>
          <a:p>
            <a:pPr lvl="0"/>
            <a:r>
              <a:rPr lang="en-US"/>
              <a:t>− Click to insert source</a:t>
            </a:r>
          </a:p>
        </p:txBody>
      </p:sp>
      <p:sp>
        <p:nvSpPr>
          <p:cNvPr id="8" name="Text Placeholder 2"/>
          <p:cNvSpPr>
            <a:spLocks noGrp="1"/>
          </p:cNvSpPr>
          <p:nvPr>
            <p:ph type="body" sz="quarter" idx="19" hasCustomPrompt="1"/>
          </p:nvPr>
        </p:nvSpPr>
        <p:spPr>
          <a:xfrm>
            <a:off x="609601" y="1445938"/>
            <a:ext cx="8274761" cy="3282949"/>
          </a:xfrm>
        </p:spPr>
        <p:txBody>
          <a:bodyPr anchor="ctr">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0" baseline="0">
                <a:solidFill>
                  <a:schemeClr val="accent6"/>
                </a:solidFill>
                <a:latin typeface="+mn-lt"/>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t>Click to edit long quote of about 8 lines Click to edit long quote of about 8 lines Click to edit long quote of about 8 lines Click to edit long quote of about 8 lines Click to edit long quote of about 8 lines Click to edit long quote of about 8 lines Click to edit long quote of about 8 lines Click to edit long quote of about 8 lines Click to edit long quote Click to edit long quote of about 8 lines</a:t>
            </a:r>
            <a:endParaRPr lang="en-US"/>
          </a:p>
        </p:txBody>
      </p:sp>
    </p:spTree>
    <p:extLst>
      <p:ext uri="{BB962C8B-B14F-4D97-AF65-F5344CB8AC3E}">
        <p14:creationId xmlns:p14="http://schemas.microsoft.com/office/powerpoint/2010/main" val="23475246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Quote_Lon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21071A8C-5F9A-4D4E-80A0-8A0A131F074E}" type="slidenum">
              <a:rPr lang="en-US" smtClean="0"/>
              <a:pPr/>
              <a:t>‹#›</a:t>
            </a:fld>
            <a:endParaRPr lang="en-US"/>
          </a:p>
        </p:txBody>
      </p:sp>
      <p:cxnSp>
        <p:nvCxnSpPr>
          <p:cNvPr id="5" name="Straight Connector 4"/>
          <p:cNvCxnSpPr/>
          <p:nvPr userDrawn="1"/>
        </p:nvCxnSpPr>
        <p:spPr>
          <a:xfrm>
            <a:off x="609601" y="1277995"/>
            <a:ext cx="8274761" cy="0"/>
          </a:xfrm>
          <a:prstGeom prst="line">
            <a:avLst/>
          </a:prstGeom>
          <a:ln>
            <a:solidFill>
              <a:srgbClr val="9F67FF"/>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609601" y="5361567"/>
            <a:ext cx="8274761" cy="0"/>
          </a:xfrm>
          <a:prstGeom prst="line">
            <a:avLst/>
          </a:prstGeom>
          <a:ln>
            <a:solidFill>
              <a:srgbClr val="9F67FF"/>
            </a:solidFill>
          </a:ln>
          <a:effectLst/>
        </p:spPr>
        <p:style>
          <a:lnRef idx="2">
            <a:schemeClr val="accent1"/>
          </a:lnRef>
          <a:fillRef idx="0">
            <a:schemeClr val="accent1"/>
          </a:fillRef>
          <a:effectRef idx="1">
            <a:schemeClr val="accent1"/>
          </a:effectRef>
          <a:fontRef idx="minor">
            <a:schemeClr val="tx1"/>
          </a:fontRef>
        </p:style>
      </p:cxnSp>
      <p:sp>
        <p:nvSpPr>
          <p:cNvPr id="7" name="Text Placeholder 2"/>
          <p:cNvSpPr>
            <a:spLocks noGrp="1"/>
          </p:cNvSpPr>
          <p:nvPr>
            <p:ph type="body" sz="quarter" idx="18" hasCustomPrompt="1"/>
          </p:nvPr>
        </p:nvSpPr>
        <p:spPr>
          <a:xfrm>
            <a:off x="609601" y="4897895"/>
            <a:ext cx="3977217" cy="337276"/>
          </a:xfrm>
        </p:spPr>
        <p:txBody>
          <a:bodyPr anchor="ctr"/>
          <a:lstStyle>
            <a:lvl1pPr>
              <a:defRPr sz="2400" baseline="0">
                <a:solidFill>
                  <a:srgbClr val="9F67FF"/>
                </a:solidFill>
              </a:defRPr>
            </a:lvl1pPr>
          </a:lstStyle>
          <a:p>
            <a:pPr lvl="0"/>
            <a:r>
              <a:rPr lang="en-US"/>
              <a:t>− Click to insert source</a:t>
            </a:r>
          </a:p>
        </p:txBody>
      </p:sp>
      <p:sp>
        <p:nvSpPr>
          <p:cNvPr id="8" name="Text Placeholder 2"/>
          <p:cNvSpPr>
            <a:spLocks noGrp="1"/>
          </p:cNvSpPr>
          <p:nvPr>
            <p:ph type="body" sz="quarter" idx="19" hasCustomPrompt="1"/>
          </p:nvPr>
        </p:nvSpPr>
        <p:spPr>
          <a:xfrm>
            <a:off x="609601" y="1445938"/>
            <a:ext cx="8274761" cy="3282949"/>
          </a:xfrm>
        </p:spPr>
        <p:txBody>
          <a:bodyPr anchor="ctr">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b="0" baseline="0">
                <a:solidFill>
                  <a:srgbClr val="9F67FF"/>
                </a:solidFill>
                <a:latin typeface="+mn-lt"/>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GB"/>
              <a:t>Click to edit long quote of about 8 lines Click to edit long quote of about 8 lines Click to edit long quote of about 8 lines Click to edit long quote of about 8 lines Click to edit long quote of about 8 lines Click to edit long quote of about 8 lines Click to edit long quote of about 8 lines Click to edit long quote of about 8 lines Click to edit long quote Click to edit long quote of about 8 lines</a:t>
            </a:r>
            <a:endParaRPr lang="en-US"/>
          </a:p>
        </p:txBody>
      </p:sp>
    </p:spTree>
    <p:extLst>
      <p:ext uri="{BB962C8B-B14F-4D97-AF65-F5344CB8AC3E}">
        <p14:creationId xmlns:p14="http://schemas.microsoft.com/office/powerpoint/2010/main" val="13771827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1027" name="Picture 3" descr="X:\Communications\Digital\Website upgrade project\Branding\Office templates\FINAL\cover-new-2.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l="5000" t="10445" r="5826" b="10123"/>
          <a:stretch/>
        </p:blipFill>
        <p:spPr bwMode="auto">
          <a:xfrm>
            <a:off x="609600" y="716319"/>
            <a:ext cx="10872088" cy="54474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33778" y="1680589"/>
            <a:ext cx="8410223" cy="1572403"/>
          </a:xfrm>
        </p:spPr>
        <p:txBody>
          <a:bodyPr/>
          <a:lstStyle>
            <a:lvl1pPr>
              <a:defRPr sz="5333">
                <a:solidFill>
                  <a:schemeClr val="tx1"/>
                </a:solidFill>
              </a:defRPr>
            </a:lvl1pPr>
          </a:lstStyle>
          <a:p>
            <a:r>
              <a:rPr lang="en-GB"/>
              <a:t>Click to edit Master title (maximum</a:t>
            </a:r>
            <a:r>
              <a:rPr lang="en-GB" sz="3467" b="0" i="0">
                <a:solidFill>
                  <a:srgbClr val="000000"/>
                </a:solidFill>
                <a:latin typeface="Lucida Grande"/>
                <a:ea typeface="Lucida Grande"/>
                <a:cs typeface="Lucida Grande"/>
              </a:rPr>
              <a:t> </a:t>
            </a:r>
            <a:r>
              <a:rPr lang="en-GB"/>
              <a:t>two lines)</a:t>
            </a:r>
            <a:endParaRPr lang="en-US"/>
          </a:p>
        </p:txBody>
      </p:sp>
      <p:sp>
        <p:nvSpPr>
          <p:cNvPr id="7" name="Text Placeholder 7"/>
          <p:cNvSpPr>
            <a:spLocks noGrp="1"/>
          </p:cNvSpPr>
          <p:nvPr>
            <p:ph type="body" sz="quarter" idx="12" hasCustomPrompt="1"/>
          </p:nvPr>
        </p:nvSpPr>
        <p:spPr>
          <a:xfrm>
            <a:off x="734410" y="4658322"/>
            <a:ext cx="8409591" cy="529533"/>
          </a:xfrm>
          <a:prstGeom prst="rect">
            <a:avLst/>
          </a:prstGeom>
        </p:spPr>
        <p:txBody>
          <a:bodyPr anchor="t"/>
          <a:lstStyle>
            <a:lvl1pPr marL="0" indent="0">
              <a:buNone/>
              <a:defRPr>
                <a:solidFill>
                  <a:schemeClr val="tx1"/>
                </a:solidFill>
              </a:defRPr>
            </a:lvl1pPr>
          </a:lstStyle>
          <a:p>
            <a:pPr lvl="0"/>
            <a:r>
              <a:rPr lang="en-GB"/>
              <a:t>Click to edit master text styles</a:t>
            </a:r>
          </a:p>
        </p:txBody>
      </p:sp>
      <p:sp>
        <p:nvSpPr>
          <p:cNvPr id="8" name="Text Placeholder 17"/>
          <p:cNvSpPr>
            <a:spLocks noGrp="1"/>
          </p:cNvSpPr>
          <p:nvPr>
            <p:ph type="body" sz="quarter" idx="15" hasCustomPrompt="1"/>
          </p:nvPr>
        </p:nvSpPr>
        <p:spPr>
          <a:xfrm>
            <a:off x="733778" y="3505200"/>
            <a:ext cx="8410223" cy="700616"/>
          </a:xfrm>
        </p:spPr>
        <p:txBody>
          <a:bodyPr anchor="t">
            <a:normAutofit/>
          </a:bodyPr>
          <a:lstStyle>
            <a:lvl1pPr marL="0" indent="0">
              <a:buNone/>
              <a:defRPr sz="4000">
                <a:solidFill>
                  <a:schemeClr val="tx1"/>
                </a:solidFill>
                <a:latin typeface="+mj-lt"/>
              </a:defRPr>
            </a:lvl1pPr>
          </a:lstStyle>
          <a:p>
            <a:pPr lvl="0"/>
            <a:r>
              <a:rPr lang="en-GB"/>
              <a:t>Click to edit Master subtitle style</a:t>
            </a:r>
            <a:endParaRPr lang="en-US"/>
          </a:p>
        </p:txBody>
      </p:sp>
      <p:pic>
        <p:nvPicPr>
          <p:cNvPr id="10" name="Picture 9" descr="nuffieldtrust-01.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61688" y="716319"/>
            <a:ext cx="1920000" cy="804323"/>
          </a:xfrm>
          <a:prstGeom prst="rect">
            <a:avLst/>
          </a:prstGeom>
        </p:spPr>
      </p:pic>
    </p:spTree>
    <p:extLst>
      <p:ext uri="{BB962C8B-B14F-4D97-AF65-F5344CB8AC3E}">
        <p14:creationId xmlns:p14="http://schemas.microsoft.com/office/powerpoint/2010/main" val="3119835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3845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2050" name="Picture 2" descr="X:\Communications\Digital\Website upgrade project\Branding\Office templates\FINAL\cover-new-3.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l="4861" t="16141" r="5000" b="2756"/>
          <a:stretch/>
        </p:blipFill>
        <p:spPr bwMode="auto">
          <a:xfrm>
            <a:off x="592667" y="694267"/>
            <a:ext cx="10989733" cy="34882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nuffieldtrust-01.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72000" y="6053677"/>
            <a:ext cx="1920000" cy="804324"/>
          </a:xfrm>
          <a:prstGeom prst="rect">
            <a:avLst/>
          </a:prstGeom>
        </p:spPr>
      </p:pic>
      <p:pic>
        <p:nvPicPr>
          <p:cNvPr id="7" name="Picture 6" descr="Powerpoint_Icons.ai"/>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7673" y="4511033"/>
            <a:ext cx="384000" cy="384000"/>
          </a:xfrm>
          <a:prstGeom prst="rect">
            <a:avLst/>
          </a:prstGeom>
        </p:spPr>
      </p:pic>
      <p:sp>
        <p:nvSpPr>
          <p:cNvPr id="8" name="TextBox 7"/>
          <p:cNvSpPr txBox="1"/>
          <p:nvPr userDrawn="1"/>
        </p:nvSpPr>
        <p:spPr>
          <a:xfrm>
            <a:off x="1128379" y="4532539"/>
            <a:ext cx="3064792" cy="340991"/>
          </a:xfrm>
          <a:prstGeom prst="rect">
            <a:avLst/>
          </a:prstGeom>
          <a:noFill/>
        </p:spPr>
        <p:txBody>
          <a:bodyPr wrap="square" rtlCol="0" anchor="ctr">
            <a:spAutoFit/>
          </a:bodyPr>
          <a:lstStyle/>
          <a:p>
            <a:pPr>
              <a:lnSpc>
                <a:spcPts val="2133"/>
              </a:lnSpc>
              <a:spcBef>
                <a:spcPct val="30000"/>
              </a:spcBef>
            </a:pPr>
            <a:r>
              <a:rPr lang="en-US" sz="1600">
                <a:solidFill>
                  <a:srgbClr val="271544"/>
                </a:solidFill>
                <a:latin typeface="+mn-lt"/>
                <a:cs typeface="Georgia"/>
              </a:rPr>
              <a:t>www.nuffieldtrust.org.uk</a:t>
            </a:r>
          </a:p>
        </p:txBody>
      </p:sp>
      <p:pic>
        <p:nvPicPr>
          <p:cNvPr id="9" name="Picture 8" descr="Powerpoint_Icons.ai"/>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27673" y="5089328"/>
            <a:ext cx="384000" cy="384000"/>
          </a:xfrm>
          <a:prstGeom prst="rect">
            <a:avLst/>
          </a:prstGeom>
        </p:spPr>
      </p:pic>
      <p:sp>
        <p:nvSpPr>
          <p:cNvPr id="10" name="TextBox 9"/>
          <p:cNvSpPr txBox="1"/>
          <p:nvPr userDrawn="1"/>
        </p:nvSpPr>
        <p:spPr>
          <a:xfrm>
            <a:off x="1128378" y="5110834"/>
            <a:ext cx="5770641" cy="340991"/>
          </a:xfrm>
          <a:prstGeom prst="rect">
            <a:avLst/>
          </a:prstGeom>
          <a:noFill/>
        </p:spPr>
        <p:txBody>
          <a:bodyPr wrap="square" rtlCol="0" anchor="ctr">
            <a:spAutoFit/>
          </a:bodyPr>
          <a:lstStyle/>
          <a:p>
            <a:pPr>
              <a:lnSpc>
                <a:spcPts val="2133"/>
              </a:lnSpc>
              <a:spcBef>
                <a:spcPct val="30000"/>
              </a:spcBef>
            </a:pPr>
            <a:r>
              <a:rPr lang="en-US" sz="1600">
                <a:solidFill>
                  <a:srgbClr val="271544"/>
                </a:solidFill>
                <a:latin typeface="+mn-lt"/>
                <a:cs typeface="Georgia"/>
              </a:rPr>
              <a:t>Follow us</a:t>
            </a:r>
            <a:r>
              <a:rPr lang="en-US" sz="1600" baseline="0">
                <a:solidFill>
                  <a:srgbClr val="271544"/>
                </a:solidFill>
                <a:latin typeface="+mn-lt"/>
                <a:cs typeface="Georgia"/>
              </a:rPr>
              <a:t> on Twitter – twitter.com/</a:t>
            </a:r>
            <a:r>
              <a:rPr lang="en-US" sz="1600" baseline="0" err="1">
                <a:solidFill>
                  <a:srgbClr val="271544"/>
                </a:solidFill>
                <a:latin typeface="+mn-lt"/>
                <a:cs typeface="Georgia"/>
              </a:rPr>
              <a:t>NuffieldTrust</a:t>
            </a:r>
            <a:endParaRPr lang="en-US" sz="1600">
              <a:solidFill>
                <a:srgbClr val="271544"/>
              </a:solidFill>
              <a:latin typeface="+mn-lt"/>
              <a:cs typeface="Georgia"/>
            </a:endParaRPr>
          </a:p>
        </p:txBody>
      </p:sp>
      <p:sp>
        <p:nvSpPr>
          <p:cNvPr id="11" name="TextBox 10"/>
          <p:cNvSpPr txBox="1"/>
          <p:nvPr userDrawn="1"/>
        </p:nvSpPr>
        <p:spPr>
          <a:xfrm>
            <a:off x="1128379" y="5690446"/>
            <a:ext cx="6615800" cy="340991"/>
          </a:xfrm>
          <a:prstGeom prst="rect">
            <a:avLst/>
          </a:prstGeom>
          <a:noFill/>
        </p:spPr>
        <p:txBody>
          <a:bodyPr wrap="square" rtlCol="0" anchor="ctr">
            <a:spAutoFit/>
          </a:bodyPr>
          <a:lstStyle/>
          <a:p>
            <a:pPr>
              <a:lnSpc>
                <a:spcPts val="2133"/>
              </a:lnSpc>
              <a:spcBef>
                <a:spcPct val="30000"/>
              </a:spcBef>
            </a:pPr>
            <a:r>
              <a:rPr lang="en-US" sz="1600">
                <a:solidFill>
                  <a:schemeClr val="bg2"/>
                </a:solidFill>
                <a:latin typeface="+mn-lt"/>
                <a:cs typeface="Georgia"/>
              </a:rPr>
              <a:t>Sign up for</a:t>
            </a:r>
            <a:r>
              <a:rPr lang="en-US" sz="1600" baseline="0">
                <a:solidFill>
                  <a:schemeClr val="bg2"/>
                </a:solidFill>
                <a:latin typeface="+mn-lt"/>
                <a:cs typeface="Georgia"/>
              </a:rPr>
              <a:t> our newsletter – </a:t>
            </a:r>
            <a:r>
              <a:rPr lang="en-US" sz="1600" baseline="0" err="1">
                <a:solidFill>
                  <a:schemeClr val="bg2"/>
                </a:solidFill>
                <a:latin typeface="+mn-lt"/>
                <a:cs typeface="Georgia"/>
              </a:rPr>
              <a:t>www.nuffieldtrust.org.uk</a:t>
            </a:r>
            <a:r>
              <a:rPr lang="en-US" sz="1600" baseline="0">
                <a:solidFill>
                  <a:schemeClr val="bg2"/>
                </a:solidFill>
                <a:latin typeface="+mn-lt"/>
                <a:cs typeface="Georgia"/>
              </a:rPr>
              <a:t>/newsletter-signup</a:t>
            </a:r>
          </a:p>
        </p:txBody>
      </p:sp>
      <p:pic>
        <p:nvPicPr>
          <p:cNvPr id="12" name="Picture 11" descr="Powerpoint_Icons.ai"/>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27673" y="5668704"/>
            <a:ext cx="384000" cy="384000"/>
          </a:xfrm>
          <a:prstGeom prst="rect">
            <a:avLst/>
          </a:prstGeom>
        </p:spPr>
      </p:pic>
    </p:spTree>
    <p:extLst>
      <p:ext uri="{BB962C8B-B14F-4D97-AF65-F5344CB8AC3E}">
        <p14:creationId xmlns:p14="http://schemas.microsoft.com/office/powerpoint/2010/main" val="2869987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theme" Target="../theme/theme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3/10/2025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10" name="Text Placeholder 2"/>
          <p:cNvSpPr>
            <a:spLocks noGrp="1"/>
          </p:cNvSpPr>
          <p:nvPr>
            <p:ph type="body" idx="1"/>
          </p:nvPr>
        </p:nvSpPr>
        <p:spPr>
          <a:xfrm>
            <a:off x="609600" y="1473201"/>
            <a:ext cx="10972800" cy="45750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itle Placeholder 1"/>
          <p:cNvSpPr>
            <a:spLocks noGrp="1"/>
          </p:cNvSpPr>
          <p:nvPr>
            <p:ph type="title"/>
          </p:nvPr>
        </p:nvSpPr>
        <p:spPr>
          <a:xfrm>
            <a:off x="609600" y="275168"/>
            <a:ext cx="10972800" cy="1045633"/>
          </a:xfrm>
          <a:prstGeom prst="rect">
            <a:avLst/>
          </a:prstGeom>
        </p:spPr>
        <p:txBody>
          <a:bodyPr vert="horz" lIns="91440" tIns="45720" rIns="91440" bIns="45720" rtlCol="0" anchor="t">
            <a:noAutofit/>
          </a:bodyPr>
          <a:lstStyle/>
          <a:p>
            <a:r>
              <a:rPr lang="en-GB"/>
              <a:t>Click to edit Master title style</a:t>
            </a:r>
            <a:endParaRPr lang="en-US"/>
          </a:p>
        </p:txBody>
      </p:sp>
      <p:pic>
        <p:nvPicPr>
          <p:cNvPr id="12" name="Picture 11" descr="nuffieldtrust-green.ai"/>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72000" y="6048205"/>
            <a:ext cx="1920000" cy="809796"/>
          </a:xfrm>
          <a:prstGeom prst="rect">
            <a:avLst/>
          </a:prstGeom>
        </p:spPr>
      </p:pic>
    </p:spTree>
    <p:extLst>
      <p:ext uri="{BB962C8B-B14F-4D97-AF65-F5344CB8AC3E}">
        <p14:creationId xmlns:p14="http://schemas.microsoft.com/office/powerpoint/2010/main" val="1008445606"/>
      </p:ext>
    </p:extLst>
  </p:cSld>
  <p:clrMap bg1="lt1" tx1="dk1" bg2="lt2" tx2="dk2" accent1="accent1" accent2="accent2" accent3="accent3" accent4="accent4" accent5="accent5" accent6="accent6" hlink="hlink" folHlink="folHlink"/>
  <p:sldLayoutIdLst>
    <p:sldLayoutId id="2147493537" r:id="rId1"/>
  </p:sldLayoutIdLst>
  <p:txStyles>
    <p:titleStyle>
      <a:lvl1pPr algn="l" defTabSz="609585" rtl="0" eaLnBrk="1" latinLnBrk="0" hangingPunct="1">
        <a:spcBef>
          <a:spcPct val="0"/>
        </a:spcBef>
        <a:buNone/>
        <a:defRPr sz="5333" b="1" kern="1200">
          <a:solidFill>
            <a:schemeClr val="tx1"/>
          </a:solidFill>
          <a:latin typeface="+mj-lt"/>
          <a:ea typeface="+mj-ea"/>
          <a:cs typeface="+mj-cs"/>
        </a:defRPr>
      </a:lvl1pPr>
    </p:titleStyle>
    <p:bodyStyle>
      <a:lvl1pPr marL="0" indent="0" algn="l" defTabSz="609585" rtl="0" eaLnBrk="1" latinLnBrk="0" hangingPunct="1">
        <a:spcBef>
          <a:spcPct val="20000"/>
        </a:spcBef>
        <a:spcAft>
          <a:spcPts val="533"/>
        </a:spcAft>
        <a:buFont typeface="Arial"/>
        <a:buNone/>
        <a:defRPr sz="2667" kern="1200">
          <a:solidFill>
            <a:srgbClr val="F4F4F4"/>
          </a:solidFill>
          <a:latin typeface="+mn-lt"/>
          <a:ea typeface="+mn-ea"/>
          <a:cs typeface="Georgia"/>
        </a:defRPr>
      </a:lvl1pPr>
      <a:lvl2pPr marL="1219170" indent="-609585" algn="l" defTabSz="609585" rtl="0" eaLnBrk="1" latinLnBrk="0" hangingPunct="1">
        <a:spcBef>
          <a:spcPct val="20000"/>
        </a:spcBef>
        <a:spcAft>
          <a:spcPts val="533"/>
        </a:spcAft>
        <a:buFont typeface="Wingdings" charset="2"/>
        <a:buAutoNum type="arabicPlain"/>
        <a:defRPr sz="2667" kern="1200">
          <a:solidFill>
            <a:srgbClr val="F4F4F4"/>
          </a:solidFill>
          <a:latin typeface="+mn-lt"/>
          <a:ea typeface="+mn-ea"/>
          <a:cs typeface="Georgia"/>
        </a:defRPr>
      </a:lvl2pPr>
      <a:lvl3pPr marL="1523962" indent="-304792" algn="l" defTabSz="609585" rtl="0" eaLnBrk="1" latinLnBrk="0" hangingPunct="1">
        <a:spcBef>
          <a:spcPct val="20000"/>
        </a:spcBef>
        <a:spcAft>
          <a:spcPts val="533"/>
        </a:spcAft>
        <a:buFont typeface="Arial"/>
        <a:buChar char="•"/>
        <a:defRPr sz="2667" kern="1200">
          <a:solidFill>
            <a:srgbClr val="F4F4F4"/>
          </a:solidFill>
          <a:latin typeface="+mn-lt"/>
          <a:ea typeface="+mn-ea"/>
          <a:cs typeface="Georgia"/>
        </a:defRPr>
      </a:lvl3pPr>
      <a:lvl4pPr marL="2133547" indent="-304792" algn="l" defTabSz="609585" rtl="0" eaLnBrk="1" latinLnBrk="0" hangingPunct="1">
        <a:spcBef>
          <a:spcPct val="20000"/>
        </a:spcBef>
        <a:spcAft>
          <a:spcPts val="533"/>
        </a:spcAft>
        <a:buFont typeface="Arial"/>
        <a:buChar char="•"/>
        <a:defRPr sz="2667" kern="1200">
          <a:solidFill>
            <a:srgbClr val="F4F4F4"/>
          </a:solidFill>
          <a:latin typeface="+mn-lt"/>
          <a:ea typeface="+mn-ea"/>
          <a:cs typeface="Georgia"/>
        </a:defRPr>
      </a:lvl4pPr>
      <a:lvl5pPr marL="2743131" indent="-304792" algn="l" defTabSz="609585" rtl="0" eaLnBrk="1" latinLnBrk="0" hangingPunct="1">
        <a:spcBef>
          <a:spcPct val="20000"/>
        </a:spcBef>
        <a:spcAft>
          <a:spcPts val="533"/>
        </a:spcAft>
        <a:buFont typeface="Arial"/>
        <a:buChar char="•"/>
        <a:defRPr sz="2667" kern="1200">
          <a:solidFill>
            <a:srgbClr val="F4F4F4"/>
          </a:solidFill>
          <a:latin typeface="+mn-lt"/>
          <a:ea typeface="+mn-ea"/>
          <a:cs typeface="Georgia"/>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65477"/>
            <a:ext cx="10972800" cy="904524"/>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609600" y="1659467"/>
            <a:ext cx="10972800" cy="44661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576252" y="6362837"/>
            <a:ext cx="2586181" cy="366183"/>
          </a:xfrm>
          <a:prstGeom prst="rect">
            <a:avLst/>
          </a:prstGeom>
        </p:spPr>
        <p:txBody>
          <a:bodyPr vert="horz" lIns="91440" tIns="45720" rIns="91440" bIns="45720" rtlCol="0" anchor="ctr"/>
          <a:lstStyle>
            <a:lvl1pPr algn="l">
              <a:defRPr sz="1333">
                <a:solidFill>
                  <a:schemeClr val="bg2"/>
                </a:solidFill>
              </a:defRPr>
            </a:lvl1pPr>
          </a:lstStyle>
          <a:p>
            <a:fld id="{21071A8C-5F9A-4D4E-80A0-8A0A131F074E}" type="slidenum">
              <a:rPr lang="en-US" smtClean="0"/>
              <a:pPr/>
              <a:t>‹#›</a:t>
            </a:fld>
            <a:endParaRPr lang="en-US"/>
          </a:p>
        </p:txBody>
      </p:sp>
      <p:sp>
        <p:nvSpPr>
          <p:cNvPr id="9" name="Rectangle 8"/>
          <p:cNvSpPr/>
          <p:nvPr/>
        </p:nvSpPr>
        <p:spPr>
          <a:xfrm>
            <a:off x="0" y="0"/>
            <a:ext cx="12192000" cy="19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58847450"/>
      </p:ext>
    </p:extLst>
  </p:cSld>
  <p:clrMap bg1="lt1" tx1="dk1" bg2="lt2" tx2="dk2" accent1="accent1" accent2="accent2" accent3="accent3" accent4="accent4" accent5="accent5" accent6="accent6" hlink="hlink" folHlink="folHlink"/>
  <p:sldLayoutIdLst>
    <p:sldLayoutId id="2147493539" r:id="rId1"/>
    <p:sldLayoutId id="2147493540" r:id="rId2"/>
    <p:sldLayoutId id="2147493541" r:id="rId3"/>
    <p:sldLayoutId id="2147493542" r:id="rId4"/>
    <p:sldLayoutId id="2147493543" r:id="rId5"/>
    <p:sldLayoutId id="2147493544" r:id="rId6"/>
    <p:sldLayoutId id="2147493545" r:id="rId7"/>
    <p:sldLayoutId id="2147493546" r:id="rId8"/>
    <p:sldLayoutId id="2147493547" r:id="rId9"/>
    <p:sldLayoutId id="2147493548" r:id="rId10"/>
    <p:sldLayoutId id="2147493549" r:id="rId11"/>
    <p:sldLayoutId id="2147493550" r:id="rId12"/>
    <p:sldLayoutId id="2147493551" r:id="rId13"/>
    <p:sldLayoutId id="2147493552" r:id="rId14"/>
    <p:sldLayoutId id="2147493553" r:id="rId15"/>
    <p:sldLayoutId id="2147493554" r:id="rId16"/>
    <p:sldLayoutId id="2147493555" r:id="rId17"/>
    <p:sldLayoutId id="2147493556" r:id="rId18"/>
    <p:sldLayoutId id="2147493557" r:id="rId19"/>
    <p:sldLayoutId id="2147493558" r:id="rId20"/>
    <p:sldLayoutId id="2147493559" r:id="rId21"/>
    <p:sldLayoutId id="2147493560" r:id="rId22"/>
    <p:sldLayoutId id="2147493561" r:id="rId23"/>
    <p:sldLayoutId id="2147493562" r:id="rId24"/>
    <p:sldLayoutId id="2147493563" r:id="rId25"/>
    <p:sldLayoutId id="2147493564" r:id="rId26"/>
    <p:sldLayoutId id="2147493565" r:id="rId27"/>
    <p:sldLayoutId id="2147493566" r:id="rId28"/>
  </p:sldLayoutIdLst>
  <p:hf hdr="0" dt="0"/>
  <p:txStyles>
    <p:titleStyle>
      <a:lvl1pPr algn="l" defTabSz="609585" rtl="0" eaLnBrk="1" latinLnBrk="0" hangingPunct="1">
        <a:spcBef>
          <a:spcPct val="0"/>
        </a:spcBef>
        <a:buNone/>
        <a:defRPr sz="5333" b="1" kern="1200">
          <a:solidFill>
            <a:schemeClr val="bg2"/>
          </a:solidFill>
          <a:latin typeface="+mj-lt"/>
          <a:ea typeface="+mj-ea"/>
          <a:cs typeface="+mj-cs"/>
        </a:defRPr>
      </a:lvl1pPr>
    </p:titleStyle>
    <p:bodyStyle>
      <a:lvl1pPr marL="0" indent="0" algn="l" defTabSz="609585" rtl="0" eaLnBrk="1" latinLnBrk="0" hangingPunct="1">
        <a:spcBef>
          <a:spcPct val="20000"/>
        </a:spcBef>
        <a:spcAft>
          <a:spcPts val="533"/>
        </a:spcAft>
        <a:buFont typeface="Arial"/>
        <a:buNone/>
        <a:defRPr sz="2667" kern="1200">
          <a:solidFill>
            <a:schemeClr val="bg2"/>
          </a:solidFill>
          <a:latin typeface="+mn-lt"/>
          <a:ea typeface="+mn-ea"/>
          <a:cs typeface="Georgia"/>
        </a:defRPr>
      </a:lvl1pPr>
      <a:lvl2pPr marL="1219170" indent="-609585" algn="l" defTabSz="609585" rtl="0" eaLnBrk="1" latinLnBrk="0" hangingPunct="1">
        <a:spcBef>
          <a:spcPct val="20000"/>
        </a:spcBef>
        <a:spcAft>
          <a:spcPts val="533"/>
        </a:spcAft>
        <a:buFont typeface="Wingdings" charset="2"/>
        <a:buAutoNum type="arabicPlain"/>
        <a:defRPr sz="2667" kern="1200">
          <a:solidFill>
            <a:schemeClr val="bg2"/>
          </a:solidFill>
          <a:latin typeface="+mn-lt"/>
          <a:ea typeface="+mn-ea"/>
          <a:cs typeface="Georgia"/>
        </a:defRPr>
      </a:lvl2pPr>
      <a:lvl3pPr marL="1523962" indent="-304792" algn="l" defTabSz="609585" rtl="0" eaLnBrk="1" latinLnBrk="0" hangingPunct="1">
        <a:spcBef>
          <a:spcPct val="20000"/>
        </a:spcBef>
        <a:spcAft>
          <a:spcPts val="533"/>
        </a:spcAft>
        <a:buFont typeface="Arial"/>
        <a:buChar char="•"/>
        <a:defRPr sz="2667" kern="1200">
          <a:solidFill>
            <a:schemeClr val="bg2"/>
          </a:solidFill>
          <a:latin typeface="+mn-lt"/>
          <a:ea typeface="+mn-ea"/>
          <a:cs typeface="Georgia"/>
        </a:defRPr>
      </a:lvl3pPr>
      <a:lvl4pPr marL="2133547" indent="-304792" algn="l" defTabSz="609585" rtl="0" eaLnBrk="1" latinLnBrk="0" hangingPunct="1">
        <a:spcBef>
          <a:spcPct val="20000"/>
        </a:spcBef>
        <a:spcAft>
          <a:spcPts val="533"/>
        </a:spcAft>
        <a:buFont typeface="Arial"/>
        <a:buChar char="•"/>
        <a:defRPr sz="2667" kern="1200">
          <a:solidFill>
            <a:schemeClr val="bg2"/>
          </a:solidFill>
          <a:latin typeface="+mn-lt"/>
          <a:ea typeface="+mn-ea"/>
          <a:cs typeface="Georgia"/>
        </a:defRPr>
      </a:lvl4pPr>
      <a:lvl5pPr marL="2743131" indent="-304792" algn="l" defTabSz="609585" rtl="0" eaLnBrk="1" latinLnBrk="0" hangingPunct="1">
        <a:spcBef>
          <a:spcPct val="20000"/>
        </a:spcBef>
        <a:spcAft>
          <a:spcPts val="533"/>
        </a:spcAft>
        <a:buFont typeface="Arial"/>
        <a:buChar char="•"/>
        <a:defRPr sz="2667" kern="1200">
          <a:solidFill>
            <a:schemeClr val="bg2"/>
          </a:solidFill>
          <a:latin typeface="+mn-lt"/>
          <a:ea typeface="+mn-ea"/>
          <a:cs typeface="Georgia"/>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6.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5.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6.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6.jpeg"/><Relationship Id="rId4" Type="http://schemas.openxmlformats.org/officeDocument/2006/relationships/image" Target="../media/image41.sv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1AFB4-2A01-68C7-C5C6-45E3E2CC7B6C}"/>
              </a:ext>
            </a:extLst>
          </p:cNvPr>
          <p:cNvSpPr>
            <a:spLocks noGrp="1"/>
          </p:cNvSpPr>
          <p:nvPr>
            <p:ph type="title"/>
          </p:nvPr>
        </p:nvSpPr>
        <p:spPr>
          <a:xfrm>
            <a:off x="634407" y="1960692"/>
            <a:ext cx="10848755" cy="3600819"/>
          </a:xfrm>
        </p:spPr>
        <p:txBody>
          <a:bodyPr>
            <a:normAutofit/>
          </a:bodyPr>
          <a:lstStyle/>
          <a:p>
            <a:r>
              <a:rPr lang="en-US" sz="4500" dirty="0"/>
              <a:t>Employment Rights Bill &amp; Fair Pay Agreement: </a:t>
            </a:r>
            <a:br>
              <a:rPr lang="en-US" sz="4500" dirty="0"/>
            </a:br>
            <a:r>
              <a:rPr lang="en-US" sz="4500" dirty="0"/>
              <a:t>preparing for the changes ahead</a:t>
            </a:r>
            <a:endParaRPr lang="en-GB" sz="4500" dirty="0"/>
          </a:p>
        </p:txBody>
      </p:sp>
      <p:sp>
        <p:nvSpPr>
          <p:cNvPr id="3" name="Content Placeholder 2">
            <a:extLst>
              <a:ext uri="{FF2B5EF4-FFF2-40B4-BE49-F238E27FC236}">
                <a16:creationId xmlns:a16="http://schemas.microsoft.com/office/drawing/2014/main" id="{0520535D-2D3D-6EBA-0567-DD2EC8E766AF}"/>
              </a:ext>
            </a:extLst>
          </p:cNvPr>
          <p:cNvSpPr>
            <a:spLocks noGrp="1"/>
          </p:cNvSpPr>
          <p:nvPr>
            <p:ph idx="1"/>
          </p:nvPr>
        </p:nvSpPr>
        <p:spPr>
          <a:xfrm>
            <a:off x="634408" y="4795284"/>
            <a:ext cx="11557592" cy="1966735"/>
          </a:xfrm>
        </p:spPr>
        <p:txBody>
          <a:bodyPr>
            <a:normAutofit fontScale="92500" lnSpcReduction="10000"/>
          </a:bodyPr>
          <a:lstStyle/>
          <a:p>
            <a:pPr marL="0" indent="0">
              <a:lnSpc>
                <a:spcPct val="170000"/>
              </a:lnSpc>
              <a:spcBef>
                <a:spcPts val="600"/>
              </a:spcBef>
              <a:spcAft>
                <a:spcPts val="1200"/>
              </a:spcAft>
              <a:buNone/>
            </a:pPr>
            <a:r>
              <a:rPr lang="en-GB" sz="2400" dirty="0"/>
              <a:t>The Managers Conference | National Care Forum &amp; Skills for Care | 11 March 2025</a:t>
            </a:r>
          </a:p>
          <a:p>
            <a:pPr marL="0" indent="0">
              <a:lnSpc>
                <a:spcPct val="150000"/>
              </a:lnSpc>
              <a:spcBef>
                <a:spcPts val="0"/>
              </a:spcBef>
              <a:buNone/>
            </a:pPr>
            <a:r>
              <a:rPr lang="en-GB" sz="1800" i="1" dirty="0"/>
              <a:t>Professor Vic Rayner OBE (CEO, National Care Forum)</a:t>
            </a:r>
          </a:p>
          <a:p>
            <a:pPr marL="0" indent="0">
              <a:lnSpc>
                <a:spcPct val="150000"/>
              </a:lnSpc>
              <a:spcBef>
                <a:spcPts val="0"/>
              </a:spcBef>
              <a:buNone/>
            </a:pPr>
            <a:r>
              <a:rPr lang="en-GB" sz="1800" i="1" dirty="0"/>
              <a:t>Phil Orton (Deputy CEO, Making Space)</a:t>
            </a:r>
          </a:p>
          <a:p>
            <a:pPr marL="0" indent="0">
              <a:lnSpc>
                <a:spcPct val="150000"/>
              </a:lnSpc>
              <a:spcBef>
                <a:spcPts val="0"/>
              </a:spcBef>
              <a:buNone/>
            </a:pPr>
            <a:r>
              <a:rPr lang="en-GB" sz="1800" i="1" dirty="0"/>
              <a:t>Nina Hemmings (Researcher, Nuffield Trust) </a:t>
            </a:r>
          </a:p>
          <a:p>
            <a:pPr>
              <a:spcBef>
                <a:spcPts val="600"/>
              </a:spcBef>
            </a:pPr>
            <a:endParaRPr lang="en-GB" sz="1600" dirty="0"/>
          </a:p>
        </p:txBody>
      </p:sp>
      <p:pic>
        <p:nvPicPr>
          <p:cNvPr id="5" name="Picture 4">
            <a:extLst>
              <a:ext uri="{FF2B5EF4-FFF2-40B4-BE49-F238E27FC236}">
                <a16:creationId xmlns:a16="http://schemas.microsoft.com/office/drawing/2014/main" id="{8101A821-6265-BD4A-F762-41473D6506FA}"/>
              </a:ext>
            </a:extLst>
          </p:cNvPr>
          <p:cNvPicPr>
            <a:picLocks noChangeAspect="1"/>
          </p:cNvPicPr>
          <p:nvPr/>
        </p:nvPicPr>
        <p:blipFill>
          <a:blip r:embed="rId2"/>
          <a:stretch>
            <a:fillRect/>
          </a:stretch>
        </p:blipFill>
        <p:spPr>
          <a:xfrm>
            <a:off x="180753" y="95981"/>
            <a:ext cx="6607931" cy="2400087"/>
          </a:xfrm>
          <a:prstGeom prst="rect">
            <a:avLst/>
          </a:prstGeom>
        </p:spPr>
      </p:pic>
      <p:pic>
        <p:nvPicPr>
          <p:cNvPr id="1026" name="Picture 2" descr="Employment Rights Bill - pjhlaw">
            <a:extLst>
              <a:ext uri="{FF2B5EF4-FFF2-40B4-BE49-F238E27FC236}">
                <a16:creationId xmlns:a16="http://schemas.microsoft.com/office/drawing/2014/main" id="{7C672C18-CF5E-5ECD-2A3A-1BC91C6FE2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8406" y="64989"/>
            <a:ext cx="2092841" cy="25920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mployment Rights Bill | QCS">
            <a:extLst>
              <a:ext uri="{FF2B5EF4-FFF2-40B4-BE49-F238E27FC236}">
                <a16:creationId xmlns:a16="http://schemas.microsoft.com/office/drawing/2014/main" id="{9C70F1A2-C092-C733-34C4-F19214BB9F0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659" t="46558" r="20480" b="418"/>
          <a:stretch/>
        </p:blipFill>
        <p:spPr bwMode="auto">
          <a:xfrm>
            <a:off x="7044023" y="95981"/>
            <a:ext cx="2619043" cy="2400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897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D13D9-24A4-BCAC-3EB7-D278B633C5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4E5C9D-578D-EBDA-0DA0-BCD1AF8A1C08}"/>
              </a:ext>
            </a:extLst>
          </p:cNvPr>
          <p:cNvSpPr>
            <a:spLocks noGrp="1"/>
          </p:cNvSpPr>
          <p:nvPr>
            <p:ph type="title"/>
          </p:nvPr>
        </p:nvSpPr>
        <p:spPr>
          <a:xfrm>
            <a:off x="597559" y="101018"/>
            <a:ext cx="10515600" cy="1325563"/>
          </a:xfrm>
        </p:spPr>
        <p:txBody>
          <a:bodyPr>
            <a:normAutofit/>
          </a:bodyPr>
          <a:lstStyle/>
          <a:p>
            <a:r>
              <a:rPr lang="en-US" sz="4000" dirty="0"/>
              <a:t>Key areas for change proposed in the Bill </a:t>
            </a:r>
          </a:p>
        </p:txBody>
      </p:sp>
      <p:pic>
        <p:nvPicPr>
          <p:cNvPr id="10" name="Picture 9">
            <a:extLst>
              <a:ext uri="{FF2B5EF4-FFF2-40B4-BE49-F238E27FC236}">
                <a16:creationId xmlns:a16="http://schemas.microsoft.com/office/drawing/2014/main" id="{6C7DB916-D819-C851-2EA9-BE716F9CA4B3}"/>
              </a:ext>
            </a:extLst>
          </p:cNvPr>
          <p:cNvPicPr>
            <a:picLocks noChangeAspect="1"/>
          </p:cNvPicPr>
          <p:nvPr/>
        </p:nvPicPr>
        <p:blipFill>
          <a:blip r:embed="rId2">
            <a:duotone>
              <a:schemeClr val="accent5">
                <a:shade val="45000"/>
                <a:satMod val="135000"/>
              </a:schemeClr>
              <a:prstClr val="white"/>
            </a:duotone>
          </a:blip>
          <a:stretch>
            <a:fillRect/>
          </a:stretch>
        </p:blipFill>
        <p:spPr>
          <a:xfrm>
            <a:off x="7433808" y="4230798"/>
            <a:ext cx="1440000" cy="1440000"/>
          </a:xfrm>
          <a:prstGeom prst="rect">
            <a:avLst/>
          </a:prstGeom>
        </p:spPr>
      </p:pic>
      <p:pic>
        <p:nvPicPr>
          <p:cNvPr id="12" name="Graphic 11" descr="Monthly calendar outline">
            <a:extLst>
              <a:ext uri="{FF2B5EF4-FFF2-40B4-BE49-F238E27FC236}">
                <a16:creationId xmlns:a16="http://schemas.microsoft.com/office/drawing/2014/main" id="{BD1539AA-7321-A627-7BC8-C7D9B3AA43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67903" y="4230798"/>
            <a:ext cx="1440000" cy="1440000"/>
          </a:xfrm>
          <a:prstGeom prst="rect">
            <a:avLst/>
          </a:prstGeom>
        </p:spPr>
      </p:pic>
      <p:pic>
        <p:nvPicPr>
          <p:cNvPr id="14" name="Graphic 13" descr="Payroll outline">
            <a:extLst>
              <a:ext uri="{FF2B5EF4-FFF2-40B4-BE49-F238E27FC236}">
                <a16:creationId xmlns:a16="http://schemas.microsoft.com/office/drawing/2014/main" id="{72624F53-7A8E-84E4-2B26-5D0F15B741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33808" y="1690831"/>
            <a:ext cx="1440000" cy="1440000"/>
          </a:xfrm>
          <a:prstGeom prst="rect">
            <a:avLst/>
          </a:prstGeom>
        </p:spPr>
      </p:pic>
      <p:pic>
        <p:nvPicPr>
          <p:cNvPr id="18" name="Graphic 17" descr="Contract outline">
            <a:extLst>
              <a:ext uri="{FF2B5EF4-FFF2-40B4-BE49-F238E27FC236}">
                <a16:creationId xmlns:a16="http://schemas.microsoft.com/office/drawing/2014/main" id="{B50DD707-861A-7EAF-67FC-98616320537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67903" y="1714565"/>
            <a:ext cx="1440000" cy="1440000"/>
          </a:xfrm>
          <a:prstGeom prst="rect">
            <a:avLst/>
          </a:prstGeom>
        </p:spPr>
      </p:pic>
      <p:sp>
        <p:nvSpPr>
          <p:cNvPr id="20" name="TextBox 19">
            <a:extLst>
              <a:ext uri="{FF2B5EF4-FFF2-40B4-BE49-F238E27FC236}">
                <a16:creationId xmlns:a16="http://schemas.microsoft.com/office/drawing/2014/main" id="{EBDDD7B2-C1B3-477D-65D9-93838E65846A}"/>
              </a:ext>
            </a:extLst>
          </p:cNvPr>
          <p:cNvSpPr txBox="1"/>
          <p:nvPr/>
        </p:nvSpPr>
        <p:spPr>
          <a:xfrm>
            <a:off x="1754327" y="3264086"/>
            <a:ext cx="3667147" cy="461665"/>
          </a:xfrm>
          <a:prstGeom prst="rect">
            <a:avLst/>
          </a:prstGeom>
          <a:noFill/>
        </p:spPr>
        <p:txBody>
          <a:bodyPr wrap="square">
            <a:spAutoFit/>
          </a:bodyPr>
          <a:lstStyle/>
          <a:p>
            <a:pPr marL="0" indent="0" algn="ctr">
              <a:spcAft>
                <a:spcPts val="3600"/>
              </a:spcAft>
              <a:buNone/>
            </a:pPr>
            <a:r>
              <a:rPr lang="en-US" sz="2400" dirty="0"/>
              <a:t>End zero hours contracts</a:t>
            </a:r>
          </a:p>
        </p:txBody>
      </p:sp>
      <p:sp>
        <p:nvSpPr>
          <p:cNvPr id="22" name="TextBox 21">
            <a:extLst>
              <a:ext uri="{FF2B5EF4-FFF2-40B4-BE49-F238E27FC236}">
                <a16:creationId xmlns:a16="http://schemas.microsoft.com/office/drawing/2014/main" id="{3B92A325-F414-E746-4394-B2F9A110EA88}"/>
              </a:ext>
            </a:extLst>
          </p:cNvPr>
          <p:cNvSpPr txBox="1"/>
          <p:nvPr/>
        </p:nvSpPr>
        <p:spPr>
          <a:xfrm>
            <a:off x="2119683" y="5744572"/>
            <a:ext cx="2936433" cy="830997"/>
          </a:xfrm>
          <a:prstGeom prst="rect">
            <a:avLst/>
          </a:prstGeom>
          <a:noFill/>
        </p:spPr>
        <p:txBody>
          <a:bodyPr wrap="square">
            <a:spAutoFit/>
          </a:bodyPr>
          <a:lstStyle/>
          <a:p>
            <a:pPr marL="0" indent="0" algn="ctr">
              <a:spcAft>
                <a:spcPts val="3600"/>
              </a:spcAft>
              <a:buNone/>
            </a:pPr>
            <a:r>
              <a:rPr lang="en-US" sz="2400" dirty="0"/>
              <a:t>Day 1 rights and flexible working </a:t>
            </a:r>
          </a:p>
        </p:txBody>
      </p:sp>
      <p:sp>
        <p:nvSpPr>
          <p:cNvPr id="24" name="TextBox 23">
            <a:extLst>
              <a:ext uri="{FF2B5EF4-FFF2-40B4-BE49-F238E27FC236}">
                <a16:creationId xmlns:a16="http://schemas.microsoft.com/office/drawing/2014/main" id="{12FCEEEC-A02C-3E9F-8F7E-9F1C93568A7B}"/>
              </a:ext>
            </a:extLst>
          </p:cNvPr>
          <p:cNvSpPr txBox="1"/>
          <p:nvPr/>
        </p:nvSpPr>
        <p:spPr>
          <a:xfrm>
            <a:off x="6716507" y="3265316"/>
            <a:ext cx="3193413" cy="830997"/>
          </a:xfrm>
          <a:prstGeom prst="rect">
            <a:avLst/>
          </a:prstGeom>
          <a:noFill/>
        </p:spPr>
        <p:txBody>
          <a:bodyPr wrap="square">
            <a:spAutoFit/>
          </a:bodyPr>
          <a:lstStyle/>
          <a:p>
            <a:pPr marL="0" indent="0" algn="ctr">
              <a:spcAft>
                <a:spcPts val="3600"/>
              </a:spcAft>
              <a:buNone/>
            </a:pPr>
            <a:r>
              <a:rPr lang="en-US" sz="2400" dirty="0"/>
              <a:t>Strengthen statutory sick pay</a:t>
            </a:r>
          </a:p>
        </p:txBody>
      </p:sp>
      <p:sp>
        <p:nvSpPr>
          <p:cNvPr id="26" name="TextBox 25">
            <a:extLst>
              <a:ext uri="{FF2B5EF4-FFF2-40B4-BE49-F238E27FC236}">
                <a16:creationId xmlns:a16="http://schemas.microsoft.com/office/drawing/2014/main" id="{C0ABB052-8AE4-E90B-C921-8B26A375B409}"/>
              </a:ext>
            </a:extLst>
          </p:cNvPr>
          <p:cNvSpPr txBox="1"/>
          <p:nvPr/>
        </p:nvSpPr>
        <p:spPr>
          <a:xfrm>
            <a:off x="6532031" y="5744572"/>
            <a:ext cx="3562363" cy="830997"/>
          </a:xfrm>
          <a:prstGeom prst="rect">
            <a:avLst/>
          </a:prstGeom>
          <a:noFill/>
        </p:spPr>
        <p:txBody>
          <a:bodyPr wrap="square">
            <a:spAutoFit/>
          </a:bodyPr>
          <a:lstStyle/>
          <a:p>
            <a:pPr marL="0" indent="0" algn="ctr">
              <a:spcAft>
                <a:spcPts val="3600"/>
              </a:spcAft>
              <a:buNone/>
            </a:pPr>
            <a:r>
              <a:rPr lang="en-US" sz="2400" dirty="0"/>
              <a:t>Fair Pay Agreement in social care</a:t>
            </a:r>
          </a:p>
        </p:txBody>
      </p:sp>
    </p:spTree>
    <p:extLst>
      <p:ext uri="{BB962C8B-B14F-4D97-AF65-F5344CB8AC3E}">
        <p14:creationId xmlns:p14="http://schemas.microsoft.com/office/powerpoint/2010/main" val="3544232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3E6E1-171F-D2B4-09C0-F4C08C1B82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A7E3C3-36BD-EC49-590A-40CB7B1EF021}"/>
              </a:ext>
            </a:extLst>
          </p:cNvPr>
          <p:cNvSpPr>
            <a:spLocks noGrp="1"/>
          </p:cNvSpPr>
          <p:nvPr>
            <p:ph type="title"/>
          </p:nvPr>
        </p:nvSpPr>
        <p:spPr>
          <a:xfrm>
            <a:off x="573157" y="30106"/>
            <a:ext cx="10515600" cy="1325563"/>
          </a:xfrm>
        </p:spPr>
        <p:txBody>
          <a:bodyPr>
            <a:normAutofit/>
          </a:bodyPr>
          <a:lstStyle/>
          <a:p>
            <a:r>
              <a:rPr lang="en-US" sz="3600" dirty="0"/>
              <a:t>End ‘exploitative’ zero hours contracts</a:t>
            </a:r>
          </a:p>
        </p:txBody>
      </p:sp>
      <p:sp>
        <p:nvSpPr>
          <p:cNvPr id="3" name="TextBox 2">
            <a:extLst>
              <a:ext uri="{FF2B5EF4-FFF2-40B4-BE49-F238E27FC236}">
                <a16:creationId xmlns:a16="http://schemas.microsoft.com/office/drawing/2014/main" id="{70190594-D29C-D6A0-350B-E3304138EE6B}"/>
              </a:ext>
            </a:extLst>
          </p:cNvPr>
          <p:cNvSpPr txBox="1"/>
          <p:nvPr/>
        </p:nvSpPr>
        <p:spPr>
          <a:xfrm>
            <a:off x="860323" y="1272684"/>
            <a:ext cx="5001629" cy="3247043"/>
          </a:xfrm>
          <a:prstGeom prst="rect">
            <a:avLst/>
          </a:prstGeom>
          <a:noFill/>
        </p:spPr>
        <p:txBody>
          <a:bodyPr wrap="square" rtlCol="0">
            <a:spAutoFit/>
          </a:bodyPr>
          <a:lstStyle/>
          <a:p>
            <a:pPr>
              <a:spcBef>
                <a:spcPts val="600"/>
              </a:spcBef>
            </a:pPr>
            <a:r>
              <a:rPr lang="en-GB" sz="1900" b="1" dirty="0"/>
              <a:t>What’s the policy aiming to achieve?</a:t>
            </a:r>
          </a:p>
          <a:p>
            <a:pPr marL="360000" indent="-285750">
              <a:spcBef>
                <a:spcPts val="600"/>
              </a:spcBef>
              <a:buFont typeface="Arial" panose="020B0604020202020204" pitchFamily="34" charset="0"/>
              <a:buChar char="•"/>
            </a:pPr>
            <a:r>
              <a:rPr lang="en-GB" sz="1900" dirty="0"/>
              <a:t>End ‘exploitative’ zero hours contracts, addressing the problems of insecure pay and shifts for workers</a:t>
            </a:r>
          </a:p>
          <a:p>
            <a:pPr marL="360000" indent="-285750">
              <a:spcBef>
                <a:spcPts val="600"/>
              </a:spcBef>
              <a:buFont typeface="Arial" panose="020B0604020202020204" pitchFamily="34" charset="0"/>
              <a:buChar char="•"/>
            </a:pPr>
            <a:r>
              <a:rPr lang="en-GB" sz="1900" dirty="0"/>
              <a:t>Grant more security, through employers </a:t>
            </a:r>
            <a:r>
              <a:rPr lang="en-GB" sz="1900" i="1" dirty="0"/>
              <a:t>offering</a:t>
            </a:r>
            <a:r>
              <a:rPr lang="en-GB" sz="1900" dirty="0"/>
              <a:t> workers &amp; agency workers ‘guaranteed hours’ contracts</a:t>
            </a:r>
          </a:p>
          <a:p>
            <a:pPr marL="360000" indent="-285750">
              <a:spcBef>
                <a:spcPts val="600"/>
              </a:spcBef>
              <a:buFont typeface="Arial" panose="020B0604020202020204" pitchFamily="34" charset="0"/>
              <a:buChar char="•"/>
            </a:pPr>
            <a:r>
              <a:rPr lang="en-GB" sz="1900" dirty="0"/>
              <a:t>Reasonable notice by the employer and agency of any cancelled or moved shifts, and renumeration by the agency </a:t>
            </a:r>
          </a:p>
        </p:txBody>
      </p:sp>
      <p:sp>
        <p:nvSpPr>
          <p:cNvPr id="4" name="TextBox 3">
            <a:extLst>
              <a:ext uri="{FF2B5EF4-FFF2-40B4-BE49-F238E27FC236}">
                <a16:creationId xmlns:a16="http://schemas.microsoft.com/office/drawing/2014/main" id="{887D174F-9F15-8E8B-9CC4-2797008D3327}"/>
              </a:ext>
            </a:extLst>
          </p:cNvPr>
          <p:cNvSpPr txBox="1"/>
          <p:nvPr/>
        </p:nvSpPr>
        <p:spPr>
          <a:xfrm>
            <a:off x="6977214" y="1847557"/>
            <a:ext cx="4754217" cy="2139047"/>
          </a:xfrm>
          <a:prstGeom prst="rect">
            <a:avLst/>
          </a:prstGeom>
          <a:noFill/>
        </p:spPr>
        <p:txBody>
          <a:bodyPr wrap="square" rtlCol="0">
            <a:spAutoFit/>
          </a:bodyPr>
          <a:lstStyle/>
          <a:p>
            <a:r>
              <a:rPr lang="en-GB" sz="1900" b="1" dirty="0"/>
              <a:t>What might be needed to make it work?</a:t>
            </a:r>
          </a:p>
          <a:p>
            <a:pPr marL="360000" indent="-285750">
              <a:buFont typeface="Arial" panose="020B0604020202020204" pitchFamily="34" charset="0"/>
              <a:buChar char="•"/>
            </a:pPr>
            <a:r>
              <a:rPr lang="en-GB" sz="1900" dirty="0"/>
              <a:t>Careful design – especially in homecare, and a workable timeframe for a ‘reasonable notice’ period</a:t>
            </a:r>
          </a:p>
          <a:p>
            <a:pPr marL="360000" indent="-285750">
              <a:buFont typeface="Arial" panose="020B0604020202020204" pitchFamily="34" charset="0"/>
              <a:buChar char="•"/>
            </a:pPr>
            <a:r>
              <a:rPr lang="en-GB" sz="1900" dirty="0"/>
              <a:t>Back office support to administer, calculate and monitor hours</a:t>
            </a:r>
          </a:p>
          <a:p>
            <a:pPr marL="360000" indent="-285750">
              <a:buFont typeface="Arial" panose="020B0604020202020204" pitchFamily="34" charset="0"/>
              <a:buChar char="•"/>
            </a:pPr>
            <a:r>
              <a:rPr lang="en-GB" sz="1900" dirty="0"/>
              <a:t>Funding for worker contracts </a:t>
            </a:r>
          </a:p>
        </p:txBody>
      </p:sp>
      <p:sp>
        <p:nvSpPr>
          <p:cNvPr id="5" name="TextBox 4">
            <a:extLst>
              <a:ext uri="{FF2B5EF4-FFF2-40B4-BE49-F238E27FC236}">
                <a16:creationId xmlns:a16="http://schemas.microsoft.com/office/drawing/2014/main" id="{7A1E6B80-06EA-2DE0-45C5-500BE8D40849}"/>
              </a:ext>
            </a:extLst>
          </p:cNvPr>
          <p:cNvSpPr txBox="1"/>
          <p:nvPr/>
        </p:nvSpPr>
        <p:spPr>
          <a:xfrm>
            <a:off x="6977214" y="4276054"/>
            <a:ext cx="5001629" cy="2469907"/>
          </a:xfrm>
          <a:prstGeom prst="rect">
            <a:avLst/>
          </a:prstGeom>
          <a:noFill/>
        </p:spPr>
        <p:txBody>
          <a:bodyPr wrap="square" rtlCol="0">
            <a:spAutoFit/>
          </a:bodyPr>
          <a:lstStyle/>
          <a:p>
            <a:pPr>
              <a:spcBef>
                <a:spcPts val="100"/>
              </a:spcBef>
            </a:pPr>
            <a:r>
              <a:rPr lang="en-GB" sz="1900" b="1" dirty="0"/>
              <a:t>What does this look like in other countries? </a:t>
            </a:r>
          </a:p>
          <a:p>
            <a:pPr marL="360000" indent="-285750">
              <a:spcBef>
                <a:spcPts val="100"/>
              </a:spcBef>
              <a:buFont typeface="Arial" panose="020B0604020202020204" pitchFamily="34" charset="0"/>
              <a:buChar char="•"/>
            </a:pPr>
            <a:r>
              <a:rPr lang="en-GB" sz="1900" dirty="0"/>
              <a:t>Wales: homecare workers are offered permanent contracts after 3 months</a:t>
            </a:r>
          </a:p>
          <a:p>
            <a:pPr marL="360000" indent="-285750">
              <a:spcBef>
                <a:spcPts val="100"/>
              </a:spcBef>
              <a:buFont typeface="Arial" panose="020B0604020202020204" pitchFamily="34" charset="0"/>
              <a:buChar char="•"/>
            </a:pPr>
            <a:r>
              <a:rPr lang="en-GB" sz="1900" dirty="0"/>
              <a:t>New Zealand, Ireland, Norway: mandated guaranteed hours in contracts</a:t>
            </a:r>
          </a:p>
          <a:p>
            <a:pPr marL="360000" indent="-285750">
              <a:spcBef>
                <a:spcPts val="100"/>
              </a:spcBef>
              <a:buFont typeface="Arial" panose="020B0604020202020204" pitchFamily="34" charset="0"/>
              <a:buChar char="•"/>
            </a:pPr>
            <a:r>
              <a:rPr lang="en-GB" sz="1900" dirty="0"/>
              <a:t>Netherlands and Finland: workers who regularly work a set shift pattern, must be offered a contract on those terms </a:t>
            </a:r>
          </a:p>
        </p:txBody>
      </p:sp>
      <p:sp>
        <p:nvSpPr>
          <p:cNvPr id="6" name="TextBox 5">
            <a:extLst>
              <a:ext uri="{FF2B5EF4-FFF2-40B4-BE49-F238E27FC236}">
                <a16:creationId xmlns:a16="http://schemas.microsoft.com/office/drawing/2014/main" id="{5CAE3C04-3DE0-2F3F-2DCD-BCF59F5F8F1D}"/>
              </a:ext>
            </a:extLst>
          </p:cNvPr>
          <p:cNvSpPr txBox="1"/>
          <p:nvPr/>
        </p:nvSpPr>
        <p:spPr>
          <a:xfrm>
            <a:off x="1107735" y="4787955"/>
            <a:ext cx="4754217" cy="2000548"/>
          </a:xfrm>
          <a:prstGeom prst="rect">
            <a:avLst/>
          </a:prstGeom>
          <a:noFill/>
        </p:spPr>
        <p:txBody>
          <a:bodyPr wrap="square" rtlCol="0">
            <a:spAutoFit/>
          </a:bodyPr>
          <a:lstStyle/>
          <a:p>
            <a:pPr>
              <a:spcBef>
                <a:spcPts val="600"/>
              </a:spcBef>
            </a:pPr>
            <a:r>
              <a:rPr lang="en-GB" sz="1900" b="1" dirty="0"/>
              <a:t>What is the government and sector still working through?</a:t>
            </a:r>
          </a:p>
          <a:p>
            <a:pPr marL="360000" indent="-285750">
              <a:spcBef>
                <a:spcPts val="600"/>
              </a:spcBef>
              <a:buFont typeface="Arial" panose="020B0604020202020204" pitchFamily="34" charset="0"/>
              <a:buChar char="•"/>
            </a:pPr>
            <a:r>
              <a:rPr lang="en-GB" sz="1900" dirty="0"/>
              <a:t>Balance between security for workers and flexibility for employers</a:t>
            </a:r>
          </a:p>
          <a:p>
            <a:pPr marL="360000" indent="-285750">
              <a:spcBef>
                <a:spcPts val="600"/>
              </a:spcBef>
              <a:buFont typeface="Arial" panose="020B0604020202020204" pitchFamily="34" charset="0"/>
              <a:buChar char="•"/>
            </a:pPr>
            <a:r>
              <a:rPr lang="en-GB" sz="1900" dirty="0"/>
              <a:t>Situations where there is a genuine need for temporary/ seasonal contracts</a:t>
            </a:r>
          </a:p>
        </p:txBody>
      </p:sp>
      <p:pic>
        <p:nvPicPr>
          <p:cNvPr id="9" name="Graphic 8" descr="Contract outline">
            <a:extLst>
              <a:ext uri="{FF2B5EF4-FFF2-40B4-BE49-F238E27FC236}">
                <a16:creationId xmlns:a16="http://schemas.microsoft.com/office/drawing/2014/main" id="{4DD4E4CA-4AAC-637F-80CC-5E0D75250D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198" y="1298608"/>
            <a:ext cx="720000" cy="720000"/>
          </a:xfrm>
          <a:prstGeom prst="rect">
            <a:avLst/>
          </a:prstGeom>
        </p:spPr>
      </p:pic>
      <p:pic>
        <p:nvPicPr>
          <p:cNvPr id="13" name="Graphic 12" descr="Magnifying glass outline">
            <a:extLst>
              <a:ext uri="{FF2B5EF4-FFF2-40B4-BE49-F238E27FC236}">
                <a16:creationId xmlns:a16="http://schemas.microsoft.com/office/drawing/2014/main" id="{C421A7C8-D1C8-D21C-648E-1EB73B3920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8573" y="4773925"/>
            <a:ext cx="720000" cy="720000"/>
          </a:xfrm>
          <a:prstGeom prst="rect">
            <a:avLst/>
          </a:prstGeom>
        </p:spPr>
      </p:pic>
      <p:pic>
        <p:nvPicPr>
          <p:cNvPr id="16" name="Graphic 15" descr="Earth globe: Africa and Europe with solid fill">
            <a:extLst>
              <a:ext uri="{FF2B5EF4-FFF2-40B4-BE49-F238E27FC236}">
                <a16:creationId xmlns:a16="http://schemas.microsoft.com/office/drawing/2014/main" id="{FF33732F-0AFE-8D6F-8F13-7DFE47C8BEF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3144" y="4328246"/>
            <a:ext cx="720000" cy="720000"/>
          </a:xfrm>
          <a:prstGeom prst="rect">
            <a:avLst/>
          </a:prstGeom>
        </p:spPr>
      </p:pic>
      <p:pic>
        <p:nvPicPr>
          <p:cNvPr id="19" name="Graphic 18" descr="Gears outline">
            <a:extLst>
              <a:ext uri="{FF2B5EF4-FFF2-40B4-BE49-F238E27FC236}">
                <a16:creationId xmlns:a16="http://schemas.microsoft.com/office/drawing/2014/main" id="{1BCC81DA-E595-F93A-0C30-2105228D032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7608654">
            <a:off x="6262736" y="1832144"/>
            <a:ext cx="720000" cy="720000"/>
          </a:xfrm>
          <a:prstGeom prst="rect">
            <a:avLst/>
          </a:prstGeom>
        </p:spPr>
      </p:pic>
      <p:pic>
        <p:nvPicPr>
          <p:cNvPr id="8" name="Picture 7">
            <a:extLst>
              <a:ext uri="{FF2B5EF4-FFF2-40B4-BE49-F238E27FC236}">
                <a16:creationId xmlns:a16="http://schemas.microsoft.com/office/drawing/2014/main" id="{91D65808-71C4-1934-5096-C2BB8EA3CCE1}"/>
              </a:ext>
            </a:extLst>
          </p:cNvPr>
          <p:cNvPicPr>
            <a:picLocks noChangeAspect="1"/>
          </p:cNvPicPr>
          <p:nvPr/>
        </p:nvPicPr>
        <p:blipFill>
          <a:blip r:embed="rId11"/>
          <a:srcRect l="1986" r="1464"/>
          <a:stretch/>
        </p:blipFill>
        <p:spPr>
          <a:xfrm>
            <a:off x="8715652" y="182999"/>
            <a:ext cx="3127095" cy="1600042"/>
          </a:xfrm>
          <a:prstGeom prst="rect">
            <a:avLst/>
          </a:prstGeom>
        </p:spPr>
      </p:pic>
    </p:spTree>
    <p:extLst>
      <p:ext uri="{BB962C8B-B14F-4D97-AF65-F5344CB8AC3E}">
        <p14:creationId xmlns:p14="http://schemas.microsoft.com/office/powerpoint/2010/main" val="4016256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7506F-DEA4-DBD1-F99B-1687A30820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CAFCBB-9AF6-339B-BDF6-4461E1430687}"/>
              </a:ext>
            </a:extLst>
          </p:cNvPr>
          <p:cNvSpPr>
            <a:spLocks noGrp="1"/>
          </p:cNvSpPr>
          <p:nvPr>
            <p:ph type="title"/>
          </p:nvPr>
        </p:nvSpPr>
        <p:spPr>
          <a:xfrm>
            <a:off x="573157" y="30106"/>
            <a:ext cx="10515600" cy="1325563"/>
          </a:xfrm>
        </p:spPr>
        <p:txBody>
          <a:bodyPr>
            <a:normAutofit/>
          </a:bodyPr>
          <a:lstStyle/>
          <a:p>
            <a:r>
              <a:rPr lang="en-US" sz="4000" dirty="0"/>
              <a:t>Day 1 rights and flexible working</a:t>
            </a:r>
          </a:p>
        </p:txBody>
      </p:sp>
      <p:sp>
        <p:nvSpPr>
          <p:cNvPr id="3" name="TextBox 2">
            <a:extLst>
              <a:ext uri="{FF2B5EF4-FFF2-40B4-BE49-F238E27FC236}">
                <a16:creationId xmlns:a16="http://schemas.microsoft.com/office/drawing/2014/main" id="{7214EE87-03A8-E9CB-33AB-B78332A2B0EB}"/>
              </a:ext>
            </a:extLst>
          </p:cNvPr>
          <p:cNvSpPr txBox="1"/>
          <p:nvPr/>
        </p:nvSpPr>
        <p:spPr>
          <a:xfrm>
            <a:off x="876179" y="1242189"/>
            <a:ext cx="4902291" cy="3108543"/>
          </a:xfrm>
          <a:prstGeom prst="rect">
            <a:avLst/>
          </a:prstGeom>
          <a:noFill/>
        </p:spPr>
        <p:txBody>
          <a:bodyPr wrap="square" rtlCol="0">
            <a:spAutoFit/>
          </a:bodyPr>
          <a:lstStyle/>
          <a:p>
            <a:pPr>
              <a:spcBef>
                <a:spcPts val="600"/>
              </a:spcBef>
            </a:pPr>
            <a:r>
              <a:rPr lang="en-GB" sz="1900" b="1" dirty="0"/>
              <a:t>What’s the policy aiming to achieve?</a:t>
            </a:r>
          </a:p>
          <a:p>
            <a:pPr marL="540000" indent="-285750">
              <a:spcBef>
                <a:spcPts val="600"/>
              </a:spcBef>
              <a:buFont typeface="Arial" panose="020B0604020202020204" pitchFamily="34" charset="0"/>
              <a:buChar char="•"/>
            </a:pPr>
            <a:r>
              <a:rPr lang="en-GB" sz="1900" dirty="0"/>
              <a:t>Grant rights from day 1 of employment:</a:t>
            </a:r>
          </a:p>
          <a:p>
            <a:pPr marL="997200" lvl="1" indent="-285750">
              <a:spcBef>
                <a:spcPts val="600"/>
              </a:spcBef>
              <a:buFont typeface="Arial" panose="020B0604020202020204" pitchFamily="34" charset="0"/>
              <a:buChar char="•"/>
            </a:pPr>
            <a:r>
              <a:rPr lang="en-GB" sz="1900" dirty="0"/>
              <a:t>To parental leave and paternity leave </a:t>
            </a:r>
          </a:p>
          <a:p>
            <a:pPr marL="997200" lvl="1" indent="-285750">
              <a:spcBef>
                <a:spcPts val="600"/>
              </a:spcBef>
              <a:buFont typeface="Arial" panose="020B0604020202020204" pitchFamily="34" charset="0"/>
              <a:buChar char="•"/>
            </a:pPr>
            <a:r>
              <a:rPr lang="en-GB" sz="1900" dirty="0"/>
              <a:t>To bereavement leave </a:t>
            </a:r>
          </a:p>
          <a:p>
            <a:pPr marL="997200" lvl="1" indent="-285750">
              <a:spcBef>
                <a:spcPts val="600"/>
              </a:spcBef>
              <a:buFont typeface="Arial" panose="020B0604020202020204" pitchFamily="34" charset="0"/>
              <a:buChar char="•"/>
            </a:pPr>
            <a:r>
              <a:rPr lang="en-GB" sz="1900" dirty="0"/>
              <a:t>To not be unfairly dismissed</a:t>
            </a:r>
          </a:p>
          <a:p>
            <a:pPr marL="540000" indent="-285750">
              <a:spcBef>
                <a:spcPts val="600"/>
              </a:spcBef>
              <a:buFont typeface="Arial" panose="020B0604020202020204" pitchFamily="34" charset="0"/>
              <a:buChar char="•"/>
            </a:pPr>
            <a:r>
              <a:rPr lang="en-GB" sz="1900" dirty="0"/>
              <a:t>Improve access to flexible working by </a:t>
            </a:r>
            <a:r>
              <a:rPr lang="en-US" sz="1900" dirty="0"/>
              <a:t>requiring employers to justify the refusal of these requests</a:t>
            </a:r>
            <a:endParaRPr lang="en-GB" sz="1900" dirty="0"/>
          </a:p>
        </p:txBody>
      </p:sp>
      <p:sp>
        <p:nvSpPr>
          <p:cNvPr id="4" name="TextBox 3">
            <a:extLst>
              <a:ext uri="{FF2B5EF4-FFF2-40B4-BE49-F238E27FC236}">
                <a16:creationId xmlns:a16="http://schemas.microsoft.com/office/drawing/2014/main" id="{74D5D8B6-DCDA-17F4-132D-FAABFAD1FB1F}"/>
              </a:ext>
            </a:extLst>
          </p:cNvPr>
          <p:cNvSpPr txBox="1"/>
          <p:nvPr/>
        </p:nvSpPr>
        <p:spPr>
          <a:xfrm>
            <a:off x="6977215" y="1272684"/>
            <a:ext cx="4754217" cy="2000548"/>
          </a:xfrm>
          <a:prstGeom prst="rect">
            <a:avLst/>
          </a:prstGeom>
          <a:noFill/>
        </p:spPr>
        <p:txBody>
          <a:bodyPr wrap="square" rtlCol="0">
            <a:spAutoFit/>
          </a:bodyPr>
          <a:lstStyle/>
          <a:p>
            <a:pPr>
              <a:spcBef>
                <a:spcPts val="600"/>
              </a:spcBef>
            </a:pPr>
            <a:r>
              <a:rPr lang="en-GB" sz="1900" b="1" dirty="0"/>
              <a:t>What might be needed to make it work?</a:t>
            </a:r>
          </a:p>
          <a:p>
            <a:pPr marL="540000" indent="-285750">
              <a:spcBef>
                <a:spcPts val="600"/>
              </a:spcBef>
              <a:buFont typeface="Arial" panose="020B0604020202020204" pitchFamily="34" charset="0"/>
              <a:buChar char="•"/>
            </a:pPr>
            <a:r>
              <a:rPr lang="en-GB" sz="1900" dirty="0"/>
              <a:t>Understanding of how many workers might apply for flexible working</a:t>
            </a:r>
          </a:p>
          <a:p>
            <a:pPr marL="540000" indent="-285750">
              <a:spcBef>
                <a:spcPts val="600"/>
              </a:spcBef>
              <a:buFont typeface="Arial" panose="020B0604020202020204" pitchFamily="34" charset="0"/>
              <a:buChar char="•"/>
            </a:pPr>
            <a:r>
              <a:rPr lang="en-GB" sz="1900" dirty="0"/>
              <a:t>Ability of providers to recruit additional staff/ reorganise work among existing staff to meet service demand</a:t>
            </a:r>
          </a:p>
        </p:txBody>
      </p:sp>
      <p:sp>
        <p:nvSpPr>
          <p:cNvPr id="5" name="TextBox 4">
            <a:extLst>
              <a:ext uri="{FF2B5EF4-FFF2-40B4-BE49-F238E27FC236}">
                <a16:creationId xmlns:a16="http://schemas.microsoft.com/office/drawing/2014/main" id="{B7762B8A-95FA-5381-E99E-2ED10947D837}"/>
              </a:ext>
            </a:extLst>
          </p:cNvPr>
          <p:cNvSpPr txBox="1"/>
          <p:nvPr/>
        </p:nvSpPr>
        <p:spPr>
          <a:xfrm>
            <a:off x="6977215" y="4249244"/>
            <a:ext cx="4902291" cy="2292935"/>
          </a:xfrm>
          <a:prstGeom prst="rect">
            <a:avLst/>
          </a:prstGeom>
          <a:noFill/>
        </p:spPr>
        <p:txBody>
          <a:bodyPr wrap="square" rtlCol="0">
            <a:spAutoFit/>
          </a:bodyPr>
          <a:lstStyle/>
          <a:p>
            <a:pPr>
              <a:spcBef>
                <a:spcPts val="600"/>
              </a:spcBef>
            </a:pPr>
            <a:r>
              <a:rPr lang="en-GB" sz="1900" b="1" dirty="0"/>
              <a:t>How does this compare to other countries? </a:t>
            </a:r>
          </a:p>
          <a:p>
            <a:pPr marL="540000" indent="-285750">
              <a:spcBef>
                <a:spcPts val="600"/>
              </a:spcBef>
              <a:buFont typeface="Arial" panose="020B0604020202020204" pitchFamily="34" charset="0"/>
              <a:buChar char="•"/>
            </a:pPr>
            <a:r>
              <a:rPr lang="en-GB" sz="1900" dirty="0"/>
              <a:t>In Scotland, regulations require care providers to consider staff wellbeing in their rostering decisions</a:t>
            </a:r>
          </a:p>
          <a:p>
            <a:pPr marL="540000" indent="-285750">
              <a:spcBef>
                <a:spcPts val="600"/>
              </a:spcBef>
              <a:buFont typeface="Arial" panose="020B0604020202020204" pitchFamily="34" charset="0"/>
              <a:buChar char="•"/>
            </a:pPr>
            <a:r>
              <a:rPr lang="en-GB" sz="1900" dirty="0"/>
              <a:t>Germany has introduced childcare grants and additional days of annual leave</a:t>
            </a:r>
          </a:p>
        </p:txBody>
      </p:sp>
      <p:pic>
        <p:nvPicPr>
          <p:cNvPr id="16" name="Graphic 15" descr="Earth globe: Africa and Europe with solid fill">
            <a:extLst>
              <a:ext uri="{FF2B5EF4-FFF2-40B4-BE49-F238E27FC236}">
                <a16:creationId xmlns:a16="http://schemas.microsoft.com/office/drawing/2014/main" id="{8DA18875-1A20-34C3-9BB5-11C3CE4044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95110" y="4249244"/>
            <a:ext cx="720000" cy="720000"/>
          </a:xfrm>
          <a:prstGeom prst="rect">
            <a:avLst/>
          </a:prstGeom>
        </p:spPr>
      </p:pic>
      <p:pic>
        <p:nvPicPr>
          <p:cNvPr id="19" name="Graphic 18" descr="Gears outline">
            <a:extLst>
              <a:ext uri="{FF2B5EF4-FFF2-40B4-BE49-F238E27FC236}">
                <a16:creationId xmlns:a16="http://schemas.microsoft.com/office/drawing/2014/main" id="{75DC6F07-0B67-E882-035F-AD1490D887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7608654">
            <a:off x="6195110" y="1298607"/>
            <a:ext cx="720000" cy="720000"/>
          </a:xfrm>
          <a:prstGeom prst="rect">
            <a:avLst/>
          </a:prstGeom>
        </p:spPr>
      </p:pic>
      <p:pic>
        <p:nvPicPr>
          <p:cNvPr id="7" name="Graphic 6" descr="Monthly calendar outline">
            <a:extLst>
              <a:ext uri="{FF2B5EF4-FFF2-40B4-BE49-F238E27FC236}">
                <a16:creationId xmlns:a16="http://schemas.microsoft.com/office/drawing/2014/main" id="{23113051-4968-F240-BEEE-3B43C1D8861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8666" y="1184988"/>
            <a:ext cx="720000" cy="720000"/>
          </a:xfrm>
          <a:prstGeom prst="rect">
            <a:avLst/>
          </a:prstGeom>
        </p:spPr>
      </p:pic>
    </p:spTree>
    <p:extLst>
      <p:ext uri="{BB962C8B-B14F-4D97-AF65-F5344CB8AC3E}">
        <p14:creationId xmlns:p14="http://schemas.microsoft.com/office/powerpoint/2010/main" val="2086730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F4D05-0A41-EA85-EF2F-7F6B7EE150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DC6246-7FB7-17D4-E6A3-EB85C2F340B0}"/>
              </a:ext>
            </a:extLst>
          </p:cNvPr>
          <p:cNvSpPr>
            <a:spLocks noGrp="1"/>
          </p:cNvSpPr>
          <p:nvPr>
            <p:ph type="title"/>
          </p:nvPr>
        </p:nvSpPr>
        <p:spPr>
          <a:xfrm>
            <a:off x="573157" y="30106"/>
            <a:ext cx="10515600" cy="1325563"/>
          </a:xfrm>
        </p:spPr>
        <p:txBody>
          <a:bodyPr>
            <a:normAutofit/>
          </a:bodyPr>
          <a:lstStyle/>
          <a:p>
            <a:r>
              <a:rPr lang="en-US" sz="4000" dirty="0"/>
              <a:t>Strengthen statutory sick pay</a:t>
            </a:r>
          </a:p>
        </p:txBody>
      </p:sp>
      <p:sp>
        <p:nvSpPr>
          <p:cNvPr id="3" name="TextBox 2">
            <a:extLst>
              <a:ext uri="{FF2B5EF4-FFF2-40B4-BE49-F238E27FC236}">
                <a16:creationId xmlns:a16="http://schemas.microsoft.com/office/drawing/2014/main" id="{4C702095-F4A3-B30C-6F21-8F46C4126C9B}"/>
              </a:ext>
            </a:extLst>
          </p:cNvPr>
          <p:cNvSpPr txBox="1"/>
          <p:nvPr/>
        </p:nvSpPr>
        <p:spPr>
          <a:xfrm>
            <a:off x="1103243" y="1291596"/>
            <a:ext cx="4754217" cy="3031599"/>
          </a:xfrm>
          <a:prstGeom prst="rect">
            <a:avLst/>
          </a:prstGeom>
          <a:noFill/>
        </p:spPr>
        <p:txBody>
          <a:bodyPr wrap="square" rtlCol="0">
            <a:spAutoFit/>
          </a:bodyPr>
          <a:lstStyle/>
          <a:p>
            <a:pPr>
              <a:spcBef>
                <a:spcPts val="600"/>
              </a:spcBef>
            </a:pPr>
            <a:r>
              <a:rPr lang="en-GB" sz="1900" b="1" dirty="0"/>
              <a:t>What’s the policy aiming to achieve?</a:t>
            </a:r>
          </a:p>
          <a:p>
            <a:pPr marL="540000" indent="-285750">
              <a:spcBef>
                <a:spcPts val="600"/>
              </a:spcBef>
              <a:buFont typeface="Arial" panose="020B0604020202020204" pitchFamily="34" charset="0"/>
              <a:buChar char="•"/>
            </a:pPr>
            <a:r>
              <a:rPr lang="en-GB" sz="1900" dirty="0"/>
              <a:t>Widen access to statutory sick pay </a:t>
            </a:r>
          </a:p>
          <a:p>
            <a:pPr marL="540000" indent="-285750">
              <a:spcBef>
                <a:spcPts val="600"/>
              </a:spcBef>
              <a:buFont typeface="Arial" panose="020B0604020202020204" pitchFamily="34" charset="0"/>
              <a:buChar char="•"/>
            </a:pPr>
            <a:r>
              <a:rPr lang="en-GB" sz="1900" dirty="0"/>
              <a:t>Workers earning below </a:t>
            </a:r>
            <a:r>
              <a:rPr lang="en-US" sz="1900" dirty="0"/>
              <a:t>the lower earnings limit (£123 per week) will be entitled to sick pay at 80% of their wages</a:t>
            </a:r>
            <a:endParaRPr lang="en-GB" sz="1900" dirty="0"/>
          </a:p>
          <a:p>
            <a:pPr marL="540000" indent="-285750">
              <a:spcBef>
                <a:spcPts val="600"/>
              </a:spcBef>
              <a:buFont typeface="Arial" panose="020B0604020202020204" pitchFamily="34" charset="0"/>
              <a:buChar char="•"/>
            </a:pPr>
            <a:r>
              <a:rPr lang="en-GB" sz="1900" dirty="0"/>
              <a:t>Remove the 3 day wait period before getting sick pay</a:t>
            </a:r>
          </a:p>
          <a:p>
            <a:pPr marL="540000" indent="-285750">
              <a:spcBef>
                <a:spcPts val="600"/>
              </a:spcBef>
              <a:buFont typeface="Arial" panose="020B0604020202020204" pitchFamily="34" charset="0"/>
              <a:buChar char="•"/>
            </a:pPr>
            <a:endParaRPr lang="en-GB" sz="1900" dirty="0"/>
          </a:p>
        </p:txBody>
      </p:sp>
      <p:sp>
        <p:nvSpPr>
          <p:cNvPr id="4" name="TextBox 3">
            <a:extLst>
              <a:ext uri="{FF2B5EF4-FFF2-40B4-BE49-F238E27FC236}">
                <a16:creationId xmlns:a16="http://schemas.microsoft.com/office/drawing/2014/main" id="{86968E4D-224E-82BC-166A-535C683E7207}"/>
              </a:ext>
            </a:extLst>
          </p:cNvPr>
          <p:cNvSpPr txBox="1"/>
          <p:nvPr/>
        </p:nvSpPr>
        <p:spPr>
          <a:xfrm>
            <a:off x="6895162" y="2983673"/>
            <a:ext cx="5031171" cy="1046440"/>
          </a:xfrm>
          <a:prstGeom prst="rect">
            <a:avLst/>
          </a:prstGeom>
          <a:noFill/>
        </p:spPr>
        <p:txBody>
          <a:bodyPr wrap="square" rtlCol="0">
            <a:spAutoFit/>
          </a:bodyPr>
          <a:lstStyle/>
          <a:p>
            <a:pPr>
              <a:spcBef>
                <a:spcPts val="600"/>
              </a:spcBef>
            </a:pPr>
            <a:r>
              <a:rPr lang="en-GB" sz="1900" b="1" dirty="0"/>
              <a:t>What might be needed to make it work?</a:t>
            </a:r>
          </a:p>
          <a:p>
            <a:pPr marL="540000" indent="-285750">
              <a:spcBef>
                <a:spcPts val="600"/>
              </a:spcBef>
              <a:buFont typeface="Arial" panose="020B0604020202020204" pitchFamily="34" charset="0"/>
              <a:buChar char="•"/>
            </a:pPr>
            <a:r>
              <a:rPr lang="en-GB" sz="1900" dirty="0"/>
              <a:t>Funding and support to provide cover for staff who are on sick leave from day 1 </a:t>
            </a:r>
            <a:endParaRPr lang="en-GB" sz="1900" dirty="0">
              <a:solidFill>
                <a:schemeClr val="accent1"/>
              </a:solidFill>
            </a:endParaRPr>
          </a:p>
        </p:txBody>
      </p:sp>
      <p:sp>
        <p:nvSpPr>
          <p:cNvPr id="5" name="TextBox 4">
            <a:extLst>
              <a:ext uri="{FF2B5EF4-FFF2-40B4-BE49-F238E27FC236}">
                <a16:creationId xmlns:a16="http://schemas.microsoft.com/office/drawing/2014/main" id="{798304ED-B5DB-50A0-2E36-0BBEF436FE5B}"/>
              </a:ext>
            </a:extLst>
          </p:cNvPr>
          <p:cNvSpPr txBox="1"/>
          <p:nvPr/>
        </p:nvSpPr>
        <p:spPr>
          <a:xfrm>
            <a:off x="7125290" y="4526544"/>
            <a:ext cx="4754217" cy="2292935"/>
          </a:xfrm>
          <a:prstGeom prst="rect">
            <a:avLst/>
          </a:prstGeom>
          <a:noFill/>
        </p:spPr>
        <p:txBody>
          <a:bodyPr wrap="square" rtlCol="0">
            <a:spAutoFit/>
          </a:bodyPr>
          <a:lstStyle/>
          <a:p>
            <a:pPr>
              <a:spcBef>
                <a:spcPts val="600"/>
              </a:spcBef>
            </a:pPr>
            <a:r>
              <a:rPr lang="en-GB" sz="1900" b="1" dirty="0"/>
              <a:t>How does this compare to other countries? </a:t>
            </a:r>
          </a:p>
          <a:p>
            <a:pPr marL="540000" indent="-285750">
              <a:spcBef>
                <a:spcPts val="600"/>
              </a:spcBef>
              <a:buFont typeface="Arial" panose="020B0604020202020204" pitchFamily="34" charset="0"/>
              <a:buChar char="•"/>
            </a:pPr>
            <a:r>
              <a:rPr lang="en-GB" sz="1900" dirty="0"/>
              <a:t>Norway offers sick pay at full wage for one year</a:t>
            </a:r>
          </a:p>
          <a:p>
            <a:pPr marL="540000" indent="-285750">
              <a:spcBef>
                <a:spcPts val="600"/>
              </a:spcBef>
              <a:buFont typeface="Arial" panose="020B0604020202020204" pitchFamily="34" charset="0"/>
              <a:buChar char="•"/>
            </a:pPr>
            <a:r>
              <a:rPr lang="en-GB" sz="1900" dirty="0"/>
              <a:t>Germany offers 6 weeks sick pay at full wage, followed by 1.5 years paid at 70% of gross salary</a:t>
            </a:r>
          </a:p>
        </p:txBody>
      </p:sp>
      <p:sp>
        <p:nvSpPr>
          <p:cNvPr id="6" name="TextBox 5">
            <a:extLst>
              <a:ext uri="{FF2B5EF4-FFF2-40B4-BE49-F238E27FC236}">
                <a16:creationId xmlns:a16="http://schemas.microsoft.com/office/drawing/2014/main" id="{99BC919A-F33A-B2FD-CF4D-248D931DF6E4}"/>
              </a:ext>
            </a:extLst>
          </p:cNvPr>
          <p:cNvSpPr txBox="1"/>
          <p:nvPr/>
        </p:nvSpPr>
        <p:spPr>
          <a:xfrm>
            <a:off x="1103244" y="4325380"/>
            <a:ext cx="4754216" cy="2292935"/>
          </a:xfrm>
          <a:prstGeom prst="rect">
            <a:avLst/>
          </a:prstGeom>
          <a:noFill/>
        </p:spPr>
        <p:txBody>
          <a:bodyPr wrap="square" rtlCol="0">
            <a:spAutoFit/>
          </a:bodyPr>
          <a:lstStyle/>
          <a:p>
            <a:pPr>
              <a:spcBef>
                <a:spcPts val="600"/>
              </a:spcBef>
            </a:pPr>
            <a:r>
              <a:rPr lang="en-GB" sz="1900" b="1" dirty="0"/>
              <a:t>What is the government and sector still working through?</a:t>
            </a:r>
          </a:p>
          <a:p>
            <a:pPr marL="540000" indent="-285750">
              <a:spcBef>
                <a:spcPts val="600"/>
              </a:spcBef>
              <a:buFont typeface="Arial" panose="020B0604020202020204" pitchFamily="34" charset="0"/>
              <a:buChar char="•"/>
            </a:pPr>
            <a:r>
              <a:rPr lang="en-US" sz="1900" dirty="0"/>
              <a:t>Timeframe for delivery – expected ‘next year’</a:t>
            </a:r>
          </a:p>
          <a:p>
            <a:pPr marL="540000" indent="-285750">
              <a:spcBef>
                <a:spcPts val="600"/>
              </a:spcBef>
              <a:buFont typeface="Arial" panose="020B0604020202020204" pitchFamily="34" charset="0"/>
              <a:buChar char="•"/>
            </a:pPr>
            <a:r>
              <a:rPr lang="en-US" sz="1900" dirty="0"/>
              <a:t>How the Government can best support small employers with Statutory Sick Pay costs</a:t>
            </a:r>
            <a:endParaRPr lang="en-GB" sz="1900" dirty="0"/>
          </a:p>
        </p:txBody>
      </p:sp>
      <p:pic>
        <p:nvPicPr>
          <p:cNvPr id="13" name="Graphic 12" descr="Magnifying glass outline">
            <a:extLst>
              <a:ext uri="{FF2B5EF4-FFF2-40B4-BE49-F238E27FC236}">
                <a16:creationId xmlns:a16="http://schemas.microsoft.com/office/drawing/2014/main" id="{33EB203B-68B7-A9FA-0A2B-6C3EBC8BDA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0102" y="4323195"/>
            <a:ext cx="720000" cy="720000"/>
          </a:xfrm>
          <a:prstGeom prst="rect">
            <a:avLst/>
          </a:prstGeom>
        </p:spPr>
      </p:pic>
      <p:pic>
        <p:nvPicPr>
          <p:cNvPr id="16" name="Graphic 15" descr="Earth globe: Africa and Europe with solid fill">
            <a:extLst>
              <a:ext uri="{FF2B5EF4-FFF2-40B4-BE49-F238E27FC236}">
                <a16:creationId xmlns:a16="http://schemas.microsoft.com/office/drawing/2014/main" id="{10CF56E5-A437-7879-93BF-C4B3AFAE35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31252" y="4502691"/>
            <a:ext cx="720000" cy="720000"/>
          </a:xfrm>
          <a:prstGeom prst="rect">
            <a:avLst/>
          </a:prstGeom>
        </p:spPr>
      </p:pic>
      <p:pic>
        <p:nvPicPr>
          <p:cNvPr id="19" name="Graphic 18" descr="Gears outline">
            <a:extLst>
              <a:ext uri="{FF2B5EF4-FFF2-40B4-BE49-F238E27FC236}">
                <a16:creationId xmlns:a16="http://schemas.microsoft.com/office/drawing/2014/main" id="{AE81A83C-E17B-4B20-F70B-2050182BF9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7608654">
            <a:off x="6209618" y="3009596"/>
            <a:ext cx="720000" cy="720000"/>
          </a:xfrm>
          <a:prstGeom prst="rect">
            <a:avLst/>
          </a:prstGeom>
        </p:spPr>
      </p:pic>
      <p:pic>
        <p:nvPicPr>
          <p:cNvPr id="7" name="Graphic 6" descr="Payroll outline">
            <a:extLst>
              <a:ext uri="{FF2B5EF4-FFF2-40B4-BE49-F238E27FC236}">
                <a16:creationId xmlns:a16="http://schemas.microsoft.com/office/drawing/2014/main" id="{D0404BCD-926D-5891-FCD6-0BF008E013A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3662" y="1237563"/>
            <a:ext cx="720000" cy="720000"/>
          </a:xfrm>
          <a:prstGeom prst="rect">
            <a:avLst/>
          </a:prstGeom>
        </p:spPr>
      </p:pic>
      <p:pic>
        <p:nvPicPr>
          <p:cNvPr id="10" name="Picture 9">
            <a:extLst>
              <a:ext uri="{FF2B5EF4-FFF2-40B4-BE49-F238E27FC236}">
                <a16:creationId xmlns:a16="http://schemas.microsoft.com/office/drawing/2014/main" id="{5AE21DBE-9CBE-5836-8ADB-9D253FD4B4AE}"/>
              </a:ext>
            </a:extLst>
          </p:cNvPr>
          <p:cNvPicPr>
            <a:picLocks noChangeAspect="1"/>
          </p:cNvPicPr>
          <p:nvPr/>
        </p:nvPicPr>
        <p:blipFill>
          <a:blip r:embed="rId11"/>
          <a:stretch>
            <a:fillRect/>
          </a:stretch>
        </p:blipFill>
        <p:spPr>
          <a:xfrm>
            <a:off x="7125290" y="406483"/>
            <a:ext cx="2839427" cy="2274191"/>
          </a:xfrm>
          <a:prstGeom prst="rect">
            <a:avLst/>
          </a:prstGeom>
        </p:spPr>
      </p:pic>
      <p:pic>
        <p:nvPicPr>
          <p:cNvPr id="12" name="Picture 11">
            <a:extLst>
              <a:ext uri="{FF2B5EF4-FFF2-40B4-BE49-F238E27FC236}">
                <a16:creationId xmlns:a16="http://schemas.microsoft.com/office/drawing/2014/main" id="{65820995-321B-5001-616E-5D4DC77BF147}"/>
              </a:ext>
            </a:extLst>
          </p:cNvPr>
          <p:cNvPicPr>
            <a:picLocks noChangeAspect="1"/>
          </p:cNvPicPr>
          <p:nvPr/>
        </p:nvPicPr>
        <p:blipFill>
          <a:blip r:embed="rId12"/>
          <a:stretch>
            <a:fillRect/>
          </a:stretch>
        </p:blipFill>
        <p:spPr>
          <a:xfrm rot="450666">
            <a:off x="8951055" y="1516265"/>
            <a:ext cx="2933941" cy="714205"/>
          </a:xfrm>
          <a:prstGeom prst="rect">
            <a:avLst/>
          </a:prstGeom>
        </p:spPr>
      </p:pic>
    </p:spTree>
    <p:extLst>
      <p:ext uri="{BB962C8B-B14F-4D97-AF65-F5344CB8AC3E}">
        <p14:creationId xmlns:p14="http://schemas.microsoft.com/office/powerpoint/2010/main" val="364560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03916-2A5C-F06B-D3E6-618BD52035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C75A81-D58A-D43A-8C5A-0DE302F40E0C}"/>
              </a:ext>
            </a:extLst>
          </p:cNvPr>
          <p:cNvSpPr>
            <a:spLocks noGrp="1"/>
          </p:cNvSpPr>
          <p:nvPr>
            <p:ph type="title"/>
          </p:nvPr>
        </p:nvSpPr>
        <p:spPr>
          <a:xfrm>
            <a:off x="573157" y="30106"/>
            <a:ext cx="10515600" cy="1325563"/>
          </a:xfrm>
        </p:spPr>
        <p:txBody>
          <a:bodyPr>
            <a:normAutofit/>
          </a:bodyPr>
          <a:lstStyle/>
          <a:p>
            <a:r>
              <a:rPr lang="en-US" sz="4000" dirty="0"/>
              <a:t>Fair Pay Agreement in social care</a:t>
            </a:r>
          </a:p>
        </p:txBody>
      </p:sp>
      <p:sp>
        <p:nvSpPr>
          <p:cNvPr id="3" name="TextBox 2">
            <a:extLst>
              <a:ext uri="{FF2B5EF4-FFF2-40B4-BE49-F238E27FC236}">
                <a16:creationId xmlns:a16="http://schemas.microsoft.com/office/drawing/2014/main" id="{EC05D3D3-E7CF-BD2F-DD1D-1E2FD5FFF561}"/>
              </a:ext>
            </a:extLst>
          </p:cNvPr>
          <p:cNvSpPr txBox="1"/>
          <p:nvPr/>
        </p:nvSpPr>
        <p:spPr>
          <a:xfrm>
            <a:off x="1054167" y="1197674"/>
            <a:ext cx="4754217" cy="2292935"/>
          </a:xfrm>
          <a:prstGeom prst="rect">
            <a:avLst/>
          </a:prstGeom>
          <a:noFill/>
        </p:spPr>
        <p:txBody>
          <a:bodyPr wrap="square" rtlCol="0">
            <a:spAutoFit/>
          </a:bodyPr>
          <a:lstStyle/>
          <a:p>
            <a:pPr>
              <a:spcBef>
                <a:spcPts val="600"/>
              </a:spcBef>
            </a:pPr>
            <a:r>
              <a:rPr lang="en-GB" sz="1900" b="1" dirty="0"/>
              <a:t>What’s the policy aiming to achieve?</a:t>
            </a:r>
          </a:p>
          <a:p>
            <a:pPr marL="540000" indent="-285750">
              <a:spcBef>
                <a:spcPts val="600"/>
              </a:spcBef>
              <a:buFont typeface="Arial" panose="020B0604020202020204" pitchFamily="34" charset="0"/>
              <a:buChar char="•"/>
            </a:pPr>
            <a:r>
              <a:rPr lang="en-GB" sz="1900" dirty="0"/>
              <a:t>Aims to setup a new Adult Social Care Negotiating Body, to negotiate and enforce minimum pay, training and T&amp;Cs</a:t>
            </a:r>
          </a:p>
          <a:p>
            <a:pPr marL="540000" indent="-285750">
              <a:spcBef>
                <a:spcPts val="600"/>
              </a:spcBef>
              <a:buFont typeface="Arial" panose="020B0604020202020204" pitchFamily="34" charset="0"/>
              <a:buChar char="•"/>
            </a:pPr>
            <a:r>
              <a:rPr lang="en-GB" sz="1900" dirty="0"/>
              <a:t>Create equivalent negotiating bodies in Scotland and Wales</a:t>
            </a:r>
          </a:p>
        </p:txBody>
      </p:sp>
      <p:sp>
        <p:nvSpPr>
          <p:cNvPr id="4" name="TextBox 3">
            <a:extLst>
              <a:ext uri="{FF2B5EF4-FFF2-40B4-BE49-F238E27FC236}">
                <a16:creationId xmlns:a16="http://schemas.microsoft.com/office/drawing/2014/main" id="{FE3263A3-D97A-AF84-1FBE-AC227EFA6934}"/>
              </a:ext>
            </a:extLst>
          </p:cNvPr>
          <p:cNvSpPr txBox="1"/>
          <p:nvPr/>
        </p:nvSpPr>
        <p:spPr>
          <a:xfrm>
            <a:off x="6977215" y="1197674"/>
            <a:ext cx="4754217" cy="2000548"/>
          </a:xfrm>
          <a:prstGeom prst="rect">
            <a:avLst/>
          </a:prstGeom>
          <a:noFill/>
        </p:spPr>
        <p:txBody>
          <a:bodyPr wrap="square" rtlCol="0">
            <a:spAutoFit/>
          </a:bodyPr>
          <a:lstStyle/>
          <a:p>
            <a:pPr>
              <a:spcBef>
                <a:spcPts val="600"/>
              </a:spcBef>
            </a:pPr>
            <a:r>
              <a:rPr lang="en-GB" sz="1900" b="1" dirty="0"/>
              <a:t>What might be needed to make it work?</a:t>
            </a:r>
          </a:p>
          <a:p>
            <a:pPr marL="540000" indent="-285750">
              <a:spcBef>
                <a:spcPts val="600"/>
              </a:spcBef>
              <a:buFont typeface="Arial" panose="020B0604020202020204" pitchFamily="34" charset="0"/>
              <a:buChar char="•"/>
            </a:pPr>
            <a:r>
              <a:rPr lang="en-GB" sz="1900" dirty="0"/>
              <a:t>Additional funding </a:t>
            </a:r>
          </a:p>
          <a:p>
            <a:pPr marL="540000" indent="-285750">
              <a:spcBef>
                <a:spcPts val="600"/>
              </a:spcBef>
              <a:buFont typeface="Arial" panose="020B0604020202020204" pitchFamily="34" charset="0"/>
              <a:buChar char="•"/>
            </a:pPr>
            <a:r>
              <a:rPr lang="en-GB" sz="1900" dirty="0"/>
              <a:t>Ways to monitor and ensure workers are paid the new minimum amount (government are setting up a new body - the Fair Work Agency)</a:t>
            </a:r>
          </a:p>
        </p:txBody>
      </p:sp>
      <p:sp>
        <p:nvSpPr>
          <p:cNvPr id="5" name="TextBox 4">
            <a:extLst>
              <a:ext uri="{FF2B5EF4-FFF2-40B4-BE49-F238E27FC236}">
                <a16:creationId xmlns:a16="http://schemas.microsoft.com/office/drawing/2014/main" id="{02881A07-532F-8819-FC87-4C39CBCAC40F}"/>
              </a:ext>
            </a:extLst>
          </p:cNvPr>
          <p:cNvSpPr txBox="1"/>
          <p:nvPr/>
        </p:nvSpPr>
        <p:spPr>
          <a:xfrm>
            <a:off x="7125289" y="3510853"/>
            <a:ext cx="4754217" cy="2954655"/>
          </a:xfrm>
          <a:prstGeom prst="rect">
            <a:avLst/>
          </a:prstGeom>
          <a:noFill/>
        </p:spPr>
        <p:txBody>
          <a:bodyPr wrap="square" rtlCol="0">
            <a:spAutoFit/>
          </a:bodyPr>
          <a:lstStyle/>
          <a:p>
            <a:pPr>
              <a:spcBef>
                <a:spcPts val="600"/>
              </a:spcBef>
            </a:pPr>
            <a:r>
              <a:rPr lang="en-GB" sz="1900" b="1" dirty="0"/>
              <a:t>What does this look like in other countries? </a:t>
            </a:r>
          </a:p>
          <a:p>
            <a:pPr marL="540000" indent="-285750">
              <a:spcBef>
                <a:spcPts val="600"/>
              </a:spcBef>
              <a:buFont typeface="Arial" panose="020B0604020202020204" pitchFamily="34" charset="0"/>
              <a:buChar char="•"/>
            </a:pPr>
            <a:r>
              <a:rPr lang="en-GB" sz="1900" dirty="0"/>
              <a:t>Scotland introduced the Real Living Wage in 2016</a:t>
            </a:r>
          </a:p>
          <a:p>
            <a:pPr marL="540000" indent="-285750">
              <a:spcBef>
                <a:spcPts val="600"/>
              </a:spcBef>
              <a:buFont typeface="Arial" panose="020B0604020202020204" pitchFamily="34" charset="0"/>
              <a:buChar char="•"/>
            </a:pPr>
            <a:r>
              <a:rPr lang="en-GB" sz="1900" dirty="0"/>
              <a:t>Wales introduced the Real Living Wage in 2022</a:t>
            </a:r>
          </a:p>
          <a:p>
            <a:pPr marL="540000" indent="-285750">
              <a:spcBef>
                <a:spcPts val="600"/>
              </a:spcBef>
              <a:buFont typeface="Arial" panose="020B0604020202020204" pitchFamily="34" charset="0"/>
              <a:buChar char="•"/>
            </a:pPr>
            <a:r>
              <a:rPr lang="en-GB" sz="1900" dirty="0"/>
              <a:t>New Zealand, Australia and France used collective bargaining to develop </a:t>
            </a:r>
            <a:r>
              <a:rPr lang="en-GB" sz="1900" dirty="0" err="1"/>
              <a:t>payscales</a:t>
            </a:r>
            <a:r>
              <a:rPr lang="en-GB" sz="1900" dirty="0"/>
              <a:t> for social care staff</a:t>
            </a:r>
          </a:p>
        </p:txBody>
      </p:sp>
      <p:sp>
        <p:nvSpPr>
          <p:cNvPr id="6" name="TextBox 5">
            <a:extLst>
              <a:ext uri="{FF2B5EF4-FFF2-40B4-BE49-F238E27FC236}">
                <a16:creationId xmlns:a16="http://schemas.microsoft.com/office/drawing/2014/main" id="{69BE4953-A645-72C6-B783-FCD22F6B2C56}"/>
              </a:ext>
            </a:extLst>
          </p:cNvPr>
          <p:cNvSpPr txBox="1"/>
          <p:nvPr/>
        </p:nvSpPr>
        <p:spPr>
          <a:xfrm>
            <a:off x="1054166" y="3473565"/>
            <a:ext cx="3991517" cy="3247043"/>
          </a:xfrm>
          <a:prstGeom prst="rect">
            <a:avLst/>
          </a:prstGeom>
          <a:noFill/>
        </p:spPr>
        <p:txBody>
          <a:bodyPr wrap="square" rtlCol="0">
            <a:spAutoFit/>
          </a:bodyPr>
          <a:lstStyle/>
          <a:p>
            <a:pPr>
              <a:spcBef>
                <a:spcPts val="600"/>
              </a:spcBef>
            </a:pPr>
            <a:r>
              <a:rPr lang="en-GB" sz="1900" b="1" dirty="0"/>
              <a:t>What is the government and sector still working through?</a:t>
            </a:r>
          </a:p>
          <a:p>
            <a:pPr marL="540000" indent="-285750">
              <a:spcBef>
                <a:spcPts val="600"/>
              </a:spcBef>
              <a:buFont typeface="Arial" panose="020B0604020202020204" pitchFamily="34" charset="0"/>
              <a:buChar char="•"/>
            </a:pPr>
            <a:r>
              <a:rPr lang="en-GB" sz="1900" dirty="0"/>
              <a:t>Who will sit on the new body </a:t>
            </a:r>
          </a:p>
          <a:p>
            <a:pPr marL="540000" indent="-285750">
              <a:spcBef>
                <a:spcPts val="600"/>
              </a:spcBef>
              <a:buFont typeface="Arial" panose="020B0604020202020204" pitchFamily="34" charset="0"/>
              <a:buChar char="•"/>
            </a:pPr>
            <a:r>
              <a:rPr lang="en-GB" sz="1900" dirty="0"/>
              <a:t>Which workers will be in scope e.g. direct care roles, ancillary roles (cooks, cleaners), agency staff</a:t>
            </a:r>
          </a:p>
          <a:p>
            <a:pPr marL="540000" indent="-285750">
              <a:spcBef>
                <a:spcPts val="600"/>
              </a:spcBef>
              <a:buFont typeface="Arial" panose="020B0604020202020204" pitchFamily="34" charset="0"/>
              <a:buChar char="•"/>
            </a:pPr>
            <a:r>
              <a:rPr lang="en-GB" sz="1900" dirty="0"/>
              <a:t>In time, what other measures the new Body will look into (T&amp;Cs, training etc)</a:t>
            </a:r>
          </a:p>
        </p:txBody>
      </p:sp>
      <p:pic>
        <p:nvPicPr>
          <p:cNvPr id="13" name="Graphic 12" descr="Magnifying glass outline">
            <a:extLst>
              <a:ext uri="{FF2B5EF4-FFF2-40B4-BE49-F238E27FC236}">
                <a16:creationId xmlns:a16="http://schemas.microsoft.com/office/drawing/2014/main" id="{DCCE94C3-3F18-4E36-2D3E-5B237F6C5A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4586" y="3455613"/>
            <a:ext cx="720000" cy="720000"/>
          </a:xfrm>
          <a:prstGeom prst="rect">
            <a:avLst/>
          </a:prstGeom>
        </p:spPr>
      </p:pic>
      <p:pic>
        <p:nvPicPr>
          <p:cNvPr id="16" name="Graphic 15" descr="Earth globe: Africa and Europe with solid fill">
            <a:extLst>
              <a:ext uri="{FF2B5EF4-FFF2-40B4-BE49-F238E27FC236}">
                <a16:creationId xmlns:a16="http://schemas.microsoft.com/office/drawing/2014/main" id="{88AC10A3-894C-61AF-EE5C-8B42E3AA52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91671" y="3473565"/>
            <a:ext cx="720000" cy="720000"/>
          </a:xfrm>
          <a:prstGeom prst="rect">
            <a:avLst/>
          </a:prstGeom>
        </p:spPr>
      </p:pic>
      <p:pic>
        <p:nvPicPr>
          <p:cNvPr id="19" name="Graphic 18" descr="Gears outline">
            <a:extLst>
              <a:ext uri="{FF2B5EF4-FFF2-40B4-BE49-F238E27FC236}">
                <a16:creationId xmlns:a16="http://schemas.microsoft.com/office/drawing/2014/main" id="{13B672F9-465F-6B78-5649-5DC5AD20815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7608654">
            <a:off x="6291671" y="1223597"/>
            <a:ext cx="720000" cy="720000"/>
          </a:xfrm>
          <a:prstGeom prst="rect">
            <a:avLst/>
          </a:prstGeom>
        </p:spPr>
      </p:pic>
      <p:pic>
        <p:nvPicPr>
          <p:cNvPr id="7" name="Picture 6">
            <a:extLst>
              <a:ext uri="{FF2B5EF4-FFF2-40B4-BE49-F238E27FC236}">
                <a16:creationId xmlns:a16="http://schemas.microsoft.com/office/drawing/2014/main" id="{D289F57A-D9BD-3375-CA9B-FAB4AF206268}"/>
              </a:ext>
            </a:extLst>
          </p:cNvPr>
          <p:cNvPicPr>
            <a:picLocks noChangeAspect="1"/>
          </p:cNvPicPr>
          <p:nvPr/>
        </p:nvPicPr>
        <p:blipFill>
          <a:blip r:embed="rId9">
            <a:duotone>
              <a:schemeClr val="accent5">
                <a:shade val="45000"/>
                <a:satMod val="135000"/>
              </a:schemeClr>
              <a:prstClr val="white"/>
            </a:duotone>
          </a:blip>
          <a:stretch>
            <a:fillRect/>
          </a:stretch>
        </p:blipFill>
        <p:spPr>
          <a:xfrm>
            <a:off x="294586" y="1150108"/>
            <a:ext cx="720000" cy="720000"/>
          </a:xfrm>
          <a:prstGeom prst="rect">
            <a:avLst/>
          </a:prstGeom>
        </p:spPr>
      </p:pic>
      <p:pic>
        <p:nvPicPr>
          <p:cNvPr id="2050" name="Picture 2" descr="Historic pay equity deal for care workers in New Zealand - PSI - The global  union federation of workers in public services">
            <a:extLst>
              <a:ext uri="{FF2B5EF4-FFF2-40B4-BE49-F238E27FC236}">
                <a16:creationId xmlns:a16="http://schemas.microsoft.com/office/drawing/2014/main" id="{BF5377DA-3953-2B01-3C63-5C686972DA98}"/>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6395" t="3299" r="11405" b="2496"/>
          <a:stretch/>
        </p:blipFill>
        <p:spPr bwMode="auto">
          <a:xfrm>
            <a:off x="5045684" y="4725775"/>
            <a:ext cx="2264735" cy="1604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076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A4693-716B-5D14-7137-CBB2C8E40467}"/>
              </a:ext>
            </a:extLst>
          </p:cNvPr>
          <p:cNvSpPr>
            <a:spLocks noGrp="1"/>
          </p:cNvSpPr>
          <p:nvPr>
            <p:ph type="title"/>
          </p:nvPr>
        </p:nvSpPr>
        <p:spPr>
          <a:xfrm>
            <a:off x="308344" y="293794"/>
            <a:ext cx="4625164" cy="904524"/>
          </a:xfrm>
        </p:spPr>
        <p:txBody>
          <a:bodyPr/>
          <a:lstStyle/>
          <a:p>
            <a:pPr algn="ctr"/>
            <a:r>
              <a:rPr lang="en-GB" sz="4000" b="0" dirty="0">
                <a:latin typeface="Aptos Display" panose="020B0004020202020204" pitchFamily="34" charset="0"/>
              </a:rPr>
              <a:t>Also on the horizon… </a:t>
            </a:r>
          </a:p>
        </p:txBody>
      </p:sp>
      <p:sp>
        <p:nvSpPr>
          <p:cNvPr id="4" name="Text Placeholder 3">
            <a:extLst>
              <a:ext uri="{FF2B5EF4-FFF2-40B4-BE49-F238E27FC236}">
                <a16:creationId xmlns:a16="http://schemas.microsoft.com/office/drawing/2014/main" id="{B3846BE7-EF1C-8F6E-3A99-0EB347A379BC}"/>
              </a:ext>
            </a:extLst>
          </p:cNvPr>
          <p:cNvSpPr>
            <a:spLocks noGrp="1"/>
          </p:cNvSpPr>
          <p:nvPr>
            <p:ph type="body" sz="quarter" idx="12"/>
          </p:nvPr>
        </p:nvSpPr>
        <p:spPr>
          <a:xfrm>
            <a:off x="5382544" y="1557867"/>
            <a:ext cx="6199857" cy="4567767"/>
          </a:xfrm>
        </p:spPr>
        <p:txBody>
          <a:bodyPr>
            <a:normAutofit fontScale="85000" lnSpcReduction="10000"/>
          </a:bodyPr>
          <a:lstStyle/>
          <a:p>
            <a:r>
              <a:rPr lang="en-GB" sz="3200" b="1" dirty="0"/>
              <a:t>Casey Commission:</a:t>
            </a:r>
          </a:p>
          <a:p>
            <a:pPr marL="457189" indent="-457189">
              <a:buFont typeface="Wingdings" panose="05000000000000000000" pitchFamily="2" charset="2"/>
              <a:buChar char="Ø"/>
            </a:pPr>
            <a:r>
              <a:rPr lang="en-GB" dirty="0"/>
              <a:t>Phase 1: reporting mid 2026 to </a:t>
            </a:r>
            <a:r>
              <a:rPr lang="en-GB" i="1" dirty="0"/>
              <a:t>“</a:t>
            </a:r>
            <a:r>
              <a:rPr lang="en-US" b="0" i="1" dirty="0">
                <a:solidFill>
                  <a:srgbClr val="0B0C0C"/>
                </a:solidFill>
                <a:effectLst/>
                <a:latin typeface="GDS Transport"/>
              </a:rPr>
              <a:t>identify the critical issues facing adult social care and set out recommendations for effective reform and improvement in the medium term”</a:t>
            </a:r>
          </a:p>
          <a:p>
            <a:pPr marL="457189" indent="-457189">
              <a:buFont typeface="Wingdings" panose="05000000000000000000" pitchFamily="2" charset="2"/>
              <a:buChar char="Ø"/>
            </a:pPr>
            <a:r>
              <a:rPr lang="en-GB" dirty="0"/>
              <a:t>Phase 2: reporting mid 2028 to </a:t>
            </a:r>
            <a:r>
              <a:rPr lang="en-US" i="1" dirty="0">
                <a:solidFill>
                  <a:srgbClr val="0B0C0C"/>
                </a:solidFill>
                <a:latin typeface="GDS Transport"/>
              </a:rPr>
              <a:t>“</a:t>
            </a:r>
            <a:r>
              <a:rPr lang="en-US" b="0" i="1" dirty="0">
                <a:solidFill>
                  <a:srgbClr val="0B0C0C"/>
                </a:solidFill>
                <a:effectLst/>
                <a:latin typeface="GDS Transport"/>
              </a:rPr>
              <a:t>make longer-term recommendations for the transformation of adult social care”</a:t>
            </a:r>
          </a:p>
          <a:p>
            <a:r>
              <a:rPr lang="en-US" sz="3200" b="1" dirty="0">
                <a:solidFill>
                  <a:schemeClr val="bg2">
                    <a:lumMod val="90000"/>
                    <a:lumOff val="10000"/>
                  </a:schemeClr>
                </a:solidFill>
              </a:rPr>
              <a:t>Comprehensive Spending Review: </a:t>
            </a:r>
          </a:p>
          <a:p>
            <a:pPr marL="457189" indent="-457189">
              <a:buFont typeface="Wingdings" panose="05000000000000000000" pitchFamily="2" charset="2"/>
              <a:buChar char="Ø"/>
            </a:pPr>
            <a:r>
              <a:rPr lang="en-US" dirty="0">
                <a:solidFill>
                  <a:srgbClr val="0B0C0C"/>
                </a:solidFill>
                <a:latin typeface="GDS Transport"/>
              </a:rPr>
              <a:t>‘Spring Forecast’ this month followed by multiyear spending review in June, to set budgetary envelope to ~2029</a:t>
            </a:r>
          </a:p>
        </p:txBody>
      </p:sp>
      <p:pic>
        <p:nvPicPr>
          <p:cNvPr id="6" name="Picture 5">
            <a:extLst>
              <a:ext uri="{FF2B5EF4-FFF2-40B4-BE49-F238E27FC236}">
                <a16:creationId xmlns:a16="http://schemas.microsoft.com/office/drawing/2014/main" id="{BA3F17CE-F8E3-1360-29D6-7283A88CB2D3}"/>
              </a:ext>
            </a:extLst>
          </p:cNvPr>
          <p:cNvPicPr>
            <a:picLocks noChangeAspect="1"/>
          </p:cNvPicPr>
          <p:nvPr/>
        </p:nvPicPr>
        <p:blipFill>
          <a:blip r:embed="rId2"/>
          <a:stretch>
            <a:fillRect/>
          </a:stretch>
        </p:blipFill>
        <p:spPr>
          <a:xfrm>
            <a:off x="9826651" y="214915"/>
            <a:ext cx="1544320" cy="1544320"/>
          </a:xfrm>
          <a:prstGeom prst="rect">
            <a:avLst/>
          </a:prstGeom>
        </p:spPr>
      </p:pic>
      <p:pic>
        <p:nvPicPr>
          <p:cNvPr id="9" name="Picture 8">
            <a:extLst>
              <a:ext uri="{FF2B5EF4-FFF2-40B4-BE49-F238E27FC236}">
                <a16:creationId xmlns:a16="http://schemas.microsoft.com/office/drawing/2014/main" id="{8D3626D6-CEED-0A7D-5F2B-2554FA94080E}"/>
              </a:ext>
            </a:extLst>
          </p:cNvPr>
          <p:cNvPicPr>
            <a:picLocks noChangeAspect="1"/>
          </p:cNvPicPr>
          <p:nvPr/>
        </p:nvPicPr>
        <p:blipFill>
          <a:blip r:embed="rId3"/>
          <a:stretch>
            <a:fillRect/>
          </a:stretch>
        </p:blipFill>
        <p:spPr>
          <a:xfrm>
            <a:off x="576252" y="1759235"/>
            <a:ext cx="4452704" cy="3339529"/>
          </a:xfrm>
          <a:prstGeom prst="rect">
            <a:avLst/>
          </a:prstGeom>
        </p:spPr>
      </p:pic>
    </p:spTree>
    <p:extLst>
      <p:ext uri="{BB962C8B-B14F-4D97-AF65-F5344CB8AC3E}">
        <p14:creationId xmlns:p14="http://schemas.microsoft.com/office/powerpoint/2010/main" val="35821231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over Green">
  <a:themeElements>
    <a:clrScheme name="New NT">
      <a:dk1>
        <a:srgbClr val="F4F4F4"/>
      </a:dk1>
      <a:lt1>
        <a:srgbClr val="0E1B26"/>
      </a:lt1>
      <a:dk2>
        <a:srgbClr val="AC8ACF"/>
      </a:dk2>
      <a:lt2>
        <a:srgbClr val="271544"/>
      </a:lt2>
      <a:accent1>
        <a:srgbClr val="9BA0AB"/>
      </a:accent1>
      <a:accent2>
        <a:srgbClr val="00C27A"/>
      </a:accent2>
      <a:accent3>
        <a:srgbClr val="0066F4"/>
      </a:accent3>
      <a:accent4>
        <a:srgbClr val="EABE17"/>
      </a:accent4>
      <a:accent5>
        <a:srgbClr val="FF6B57"/>
      </a:accent5>
      <a:accent6>
        <a:srgbClr val="4DCFF5"/>
      </a:accent6>
      <a:hlink>
        <a:srgbClr val="271544"/>
      </a:hlink>
      <a:folHlink>
        <a:srgbClr val="55637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Updated template">
  <a:themeElements>
    <a:clrScheme name="Custom 20">
      <a:dk1>
        <a:srgbClr val="271544"/>
      </a:dk1>
      <a:lt1>
        <a:srgbClr val="F4F4F4"/>
      </a:lt1>
      <a:dk2>
        <a:srgbClr val="F4F4F4"/>
      </a:dk2>
      <a:lt2>
        <a:srgbClr val="271544"/>
      </a:lt2>
      <a:accent1>
        <a:srgbClr val="9BA0AB"/>
      </a:accent1>
      <a:accent2>
        <a:srgbClr val="00C27A"/>
      </a:accent2>
      <a:accent3>
        <a:srgbClr val="0066F4"/>
      </a:accent3>
      <a:accent4>
        <a:srgbClr val="EABE17"/>
      </a:accent4>
      <a:accent5>
        <a:srgbClr val="FF6B57"/>
      </a:accent5>
      <a:accent6>
        <a:srgbClr val="4DCFF5"/>
      </a:accent6>
      <a:hlink>
        <a:srgbClr val="271544"/>
      </a:hlink>
      <a:folHlink>
        <a:srgbClr val="55637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1C74203D772049919D37F6225676B9" ma:contentTypeVersion="15" ma:contentTypeDescription="Create a new document." ma:contentTypeScope="" ma:versionID="bb4e1d2a6ed4b87ead5c3e6d0b9fa71c">
  <xsd:schema xmlns:xsd="http://www.w3.org/2001/XMLSchema" xmlns:xs="http://www.w3.org/2001/XMLSchema" xmlns:p="http://schemas.microsoft.com/office/2006/metadata/properties" xmlns:ns2="4340060b-b9bd-4a05-8940-b144168ebeb7" xmlns:ns3="45c248da-f24d-4ecd-8932-74b3e9d261d3" targetNamespace="http://schemas.microsoft.com/office/2006/metadata/properties" ma:root="true" ma:fieldsID="8b326f1492a3dd7250ccabc2b7cc59d6" ns2:_="" ns3:_="">
    <xsd:import namespace="4340060b-b9bd-4a05-8940-b144168ebeb7"/>
    <xsd:import namespace="45c248da-f24d-4ecd-8932-74b3e9d261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40060b-b9bd-4a05-8940-b144168ebe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85cf6c9-cb42-4e99-b1a8-d4a70152159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5c248da-f24d-4ecd-8932-74b3e9d261d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14701a8-4922-43cb-a8af-7771e4225cba}" ma:internalName="TaxCatchAll" ma:showField="CatchAllData" ma:web="45c248da-f24d-4ecd-8932-74b3e9d261d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5c248da-f24d-4ecd-8932-74b3e9d261d3" xsi:nil="true"/>
    <lcf76f155ced4ddcb4097134ff3c332f xmlns="4340060b-b9bd-4a05-8940-b144168ebeb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B166F8-B339-40A0-B26C-6E90CEA7B869}"/>
</file>

<file path=customXml/itemProps2.xml><?xml version="1.0" encoding="utf-8"?>
<ds:datastoreItem xmlns:ds="http://schemas.openxmlformats.org/officeDocument/2006/customXml" ds:itemID="{EC60EEC9-22E6-459E-9F2C-AE311513F4B5}">
  <ds:schemaRefs>
    <ds:schemaRef ds:uri="http://schemas.microsoft.com/office/2006/documentManagement/types"/>
    <ds:schemaRef ds:uri="http://www.w3.org/XML/1998/namespace"/>
    <ds:schemaRef ds:uri="http://purl.org/dc/elements/1.1/"/>
    <ds:schemaRef ds:uri="http://purl.org/dc/dcmitype/"/>
    <ds:schemaRef ds:uri="2dfbb81e-0653-421a-bdce-df16c174df71"/>
    <ds:schemaRef ds:uri="http://schemas.microsoft.com/office/infopath/2007/PartnerControls"/>
    <ds:schemaRef ds:uri="http://purl.org/dc/terms/"/>
    <ds:schemaRef ds:uri="http://schemas.openxmlformats.org/package/2006/metadata/core-properties"/>
    <ds:schemaRef ds:uri="d10dafba-be75-4f4b-b6a3-8e27594e0825"/>
    <ds:schemaRef ds:uri="http://schemas.microsoft.com/office/2006/metadata/properties"/>
  </ds:schemaRefs>
</ds:datastoreItem>
</file>

<file path=customXml/itemProps3.xml><?xml version="1.0" encoding="utf-8"?>
<ds:datastoreItem xmlns:ds="http://schemas.openxmlformats.org/officeDocument/2006/customXml" ds:itemID="{0D9CAE09-1C5A-4A9B-9A5E-504D0DE8F9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618</TotalTime>
  <Words>1577</Words>
  <Application>Microsoft Office PowerPoint</Application>
  <PresentationFormat>Widescreen</PresentationFormat>
  <Paragraphs>109</Paragraphs>
  <Slides>7</Slides>
  <Notes>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7</vt:i4>
      </vt:variant>
    </vt:vector>
  </HeadingPairs>
  <TitlesOfParts>
    <vt:vector size="19" baseType="lpstr">
      <vt:lpstr>Aptos</vt:lpstr>
      <vt:lpstr>Aptos Display</vt:lpstr>
      <vt:lpstr>Arial</vt:lpstr>
      <vt:lpstr>Calibri</vt:lpstr>
      <vt:lpstr>GDS Transport</vt:lpstr>
      <vt:lpstr>Georgia</vt:lpstr>
      <vt:lpstr>Jost</vt:lpstr>
      <vt:lpstr>Lucida Grande</vt:lpstr>
      <vt:lpstr>Wingdings</vt:lpstr>
      <vt:lpstr>office theme</vt:lpstr>
      <vt:lpstr>Cover Green</vt:lpstr>
      <vt:lpstr>Updated template</vt:lpstr>
      <vt:lpstr>Employment Rights Bill &amp; Fair Pay Agreement:  preparing for the changes ahead</vt:lpstr>
      <vt:lpstr>Key areas for change proposed in the Bill </vt:lpstr>
      <vt:lpstr>End ‘exploitative’ zero hours contracts</vt:lpstr>
      <vt:lpstr>Day 1 rights and flexible working</vt:lpstr>
      <vt:lpstr>Strengthen statutory sick pay</vt:lpstr>
      <vt:lpstr>Fair Pay Agreement in social care</vt:lpstr>
      <vt:lpstr>Also on the horizon…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Nina H</dc:creator>
  <cp:lastModifiedBy>Nina Hemmings</cp:lastModifiedBy>
  <cp:revision>8</cp:revision>
  <dcterms:created xsi:type="dcterms:W3CDTF">2025-02-25T10:48:26Z</dcterms:created>
  <dcterms:modified xsi:type="dcterms:W3CDTF">2025-03-10T16:10:13Z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0x0101008B1C74203D772049919D37F6225676B9</vt:lpwstr>
  </property>
  <property fmtid="{D5CDD505-2E9C-101B-9397-08002B2CF9AE}" pid="3" name="MediaServiceImageTags">
    <vt:lpwstr/>
  </property>
</Properties>
</file>